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3" r:id="rId1"/>
    <p:sldMasterId id="2147484512" r:id="rId2"/>
  </p:sldMasterIdLst>
  <p:notesMasterIdLst>
    <p:notesMasterId r:id="rId59"/>
  </p:notesMasterIdLst>
  <p:handoutMasterIdLst>
    <p:handoutMasterId r:id="rId60"/>
  </p:handoutMasterIdLst>
  <p:sldIdLst>
    <p:sldId id="473" r:id="rId3"/>
    <p:sldId id="336" r:id="rId4"/>
    <p:sldId id="560" r:id="rId5"/>
    <p:sldId id="772" r:id="rId6"/>
    <p:sldId id="776" r:id="rId7"/>
    <p:sldId id="777" r:id="rId8"/>
    <p:sldId id="778" r:id="rId9"/>
    <p:sldId id="779" r:id="rId10"/>
    <p:sldId id="780" r:id="rId11"/>
    <p:sldId id="774" r:id="rId12"/>
    <p:sldId id="734" r:id="rId13"/>
    <p:sldId id="735" r:id="rId14"/>
    <p:sldId id="736" r:id="rId15"/>
    <p:sldId id="719" r:id="rId16"/>
    <p:sldId id="720" r:id="rId17"/>
    <p:sldId id="721" r:id="rId18"/>
    <p:sldId id="722" r:id="rId19"/>
    <p:sldId id="723" r:id="rId20"/>
    <p:sldId id="738" r:id="rId21"/>
    <p:sldId id="739" r:id="rId22"/>
    <p:sldId id="740" r:id="rId23"/>
    <p:sldId id="742" r:id="rId24"/>
    <p:sldId id="743" r:id="rId25"/>
    <p:sldId id="744" r:id="rId26"/>
    <p:sldId id="745" r:id="rId27"/>
    <p:sldId id="746" r:id="rId28"/>
    <p:sldId id="747" r:id="rId29"/>
    <p:sldId id="748" r:id="rId30"/>
    <p:sldId id="749" r:id="rId31"/>
    <p:sldId id="750" r:id="rId32"/>
    <p:sldId id="751" r:id="rId33"/>
    <p:sldId id="758" r:id="rId34"/>
    <p:sldId id="759" r:id="rId35"/>
    <p:sldId id="760" r:id="rId36"/>
    <p:sldId id="761" r:id="rId37"/>
    <p:sldId id="762" r:id="rId38"/>
    <p:sldId id="763" r:id="rId39"/>
    <p:sldId id="764" r:id="rId40"/>
    <p:sldId id="765" r:id="rId41"/>
    <p:sldId id="766" r:id="rId42"/>
    <p:sldId id="767" r:id="rId43"/>
    <p:sldId id="768" r:id="rId44"/>
    <p:sldId id="769" r:id="rId45"/>
    <p:sldId id="775" r:id="rId46"/>
    <p:sldId id="782" r:id="rId47"/>
    <p:sldId id="781" r:id="rId48"/>
    <p:sldId id="752" r:id="rId49"/>
    <p:sldId id="753" r:id="rId50"/>
    <p:sldId id="754" r:id="rId51"/>
    <p:sldId id="755" r:id="rId52"/>
    <p:sldId id="756" r:id="rId53"/>
    <p:sldId id="757" r:id="rId54"/>
    <p:sldId id="717" r:id="rId55"/>
    <p:sldId id="718" r:id="rId56"/>
    <p:sldId id="692" r:id="rId57"/>
    <p:sldId id="620" r:id="rId58"/>
  </p:sldIdLst>
  <p:sldSz cx="9144000" cy="6858000" type="screen4x3"/>
  <p:notesSz cx="6400800" cy="86868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3710"/>
    <a:srgbClr val="3366FF"/>
    <a:srgbClr val="FF0000"/>
    <a:srgbClr val="0000FF"/>
    <a:srgbClr val="FFFF99"/>
    <a:srgbClr val="F9A50F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68"/>
    <p:restoredTop sz="87064" autoAdjust="0"/>
  </p:normalViewPr>
  <p:slideViewPr>
    <p:cSldViewPr>
      <p:cViewPr varScale="1">
        <p:scale>
          <a:sx n="59" d="100"/>
          <a:sy n="59" d="100"/>
        </p:scale>
        <p:origin x="317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196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773363" cy="434975"/>
          </a:xfrm>
          <a:prstGeom prst="rect">
            <a:avLst/>
          </a:prstGeom>
        </p:spPr>
        <p:txBody>
          <a:bodyPr vert="horz" lIns="81546" tIns="40773" rIns="81546" bIns="40773" rtlCol="0"/>
          <a:lstStyle>
            <a:lvl1pPr algn="l">
              <a:defRPr sz="110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625850" y="0"/>
            <a:ext cx="2773363" cy="434975"/>
          </a:xfrm>
          <a:prstGeom prst="rect">
            <a:avLst/>
          </a:prstGeom>
        </p:spPr>
        <p:txBody>
          <a:bodyPr vert="horz" lIns="81546" tIns="40773" rIns="81546" bIns="40773" rtlCol="0"/>
          <a:lstStyle>
            <a:lvl1pPr algn="r">
              <a:defRPr sz="110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EECA3D30-25D1-4864-8443-C1CBCAB87E69}" type="datetimeFigureOut">
              <a:rPr lang="en-US">
                <a:latin typeface="Arial" panose="020B0604020202020204" pitchFamily="34" charset="0"/>
              </a:rPr>
              <a:pPr>
                <a:defRPr/>
              </a:pPr>
              <a:t>11/21/2016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251825"/>
            <a:ext cx="2773363" cy="434975"/>
          </a:xfrm>
          <a:prstGeom prst="rect">
            <a:avLst/>
          </a:prstGeom>
        </p:spPr>
        <p:txBody>
          <a:bodyPr vert="horz" lIns="81546" tIns="40773" rIns="81546" bIns="40773" rtlCol="0" anchor="b"/>
          <a:lstStyle>
            <a:lvl1pPr algn="l">
              <a:defRPr sz="110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625850" y="8251825"/>
            <a:ext cx="2773363" cy="434975"/>
          </a:xfrm>
          <a:prstGeom prst="rect">
            <a:avLst/>
          </a:prstGeom>
        </p:spPr>
        <p:txBody>
          <a:bodyPr vert="horz" lIns="81546" tIns="40773" rIns="81546" bIns="40773" rtlCol="0" anchor="b"/>
          <a:lstStyle>
            <a:lvl1pPr algn="r">
              <a:defRPr sz="110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D27090D8-DA3B-4C8F-BEE5-C3C2A0C6A0B2}" type="slidenum">
              <a:rPr lang="en-US">
                <a:latin typeface="Arial" panose="020B0604020202020204" pitchFamily="34" charset="0"/>
              </a:rPr>
              <a:pPr>
                <a:defRPr/>
              </a:p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35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7.png>
</file>

<file path=ppt/media/image2.png>
</file>

<file path=ppt/media/image3.jpg>
</file>

<file path=ppt/media/image4.jpeg>
</file>

<file path=ppt/media/image5.jpeg>
</file>

<file path=ppt/media/image58.png>
</file>

<file path=ppt/media/image59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773363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202" tIns="43102" rIns="86202" bIns="43102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95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625850" y="0"/>
            <a:ext cx="2773363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202" tIns="43102" rIns="86202" bIns="43102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28700" y="652463"/>
            <a:ext cx="4343400" cy="32575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95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39763" y="4125913"/>
            <a:ext cx="5121275" cy="390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202" tIns="43102" rIns="86202" bIns="4310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095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251825"/>
            <a:ext cx="2773363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202" tIns="43102" rIns="86202" bIns="43102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95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625850" y="8251825"/>
            <a:ext cx="2773363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202" tIns="43102" rIns="86202" bIns="43102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F9FED0E3-99E4-4BBE-A109-A7C9294B92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50334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vi-VN" smtClean="0">
              <a:latin typeface="Arial" panose="020B0604020202020204" pitchFamily="34" charset="0"/>
            </a:endParaRPr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4DF64E6-CC2D-4F8D-B89B-2A9F34473094}" type="slidenum">
              <a:rPr lang="en-US" altLang="en-US" smtClean="0">
                <a:solidFill>
                  <a:srgbClr val="000000"/>
                </a:solidFill>
                <a:latin typeface="Arial" panose="020B0604020202020204" pitchFamily="34" charset="0"/>
              </a:rPr>
              <a:pPr/>
              <a:t>1</a:t>
            </a:fld>
            <a:endParaRPr lang="en-US" altLang="en-US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656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1pPr>
            <a:lvl2pPr marL="661988" indent="-2540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2pPr>
            <a:lvl3pPr marL="10191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3pPr>
            <a:lvl4pPr marL="14255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4pPr>
            <a:lvl5pPr marL="1833563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5pPr>
            <a:lvl6pPr marL="22907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6pPr>
            <a:lvl7pPr marL="27479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7pPr>
            <a:lvl8pPr marL="32051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8pPr>
            <a:lvl9pPr marL="36623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83FDFA7-95F7-48B6-89B8-C8447462D157}" type="slidenum">
              <a:rPr lang="en-US" altLang="en-US" smtClean="0">
                <a:latin typeface="Arial" panose="020B0604020202020204" pitchFamily="34" charset="0"/>
              </a:rPr>
              <a:pPr/>
              <a:t>2</a:t>
            </a:fld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676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1pPr>
            <a:lvl2pPr marL="661988" indent="-2540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2pPr>
            <a:lvl3pPr marL="10191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3pPr>
            <a:lvl4pPr marL="14255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4pPr>
            <a:lvl5pPr marL="1833563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5pPr>
            <a:lvl6pPr marL="22907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6pPr>
            <a:lvl7pPr marL="27479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7pPr>
            <a:lvl8pPr marL="32051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8pPr>
            <a:lvl9pPr marL="36623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2704665-2672-4ADD-B76B-5FEC5AA86920}" type="slidenum">
              <a:rPr lang="en-US" altLang="en-US" smtClean="0">
                <a:latin typeface="Arial" panose="020B0604020202020204" pitchFamily="34" charset="0"/>
              </a:rPr>
              <a:pPr/>
              <a:t>3</a:t>
            </a:fld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11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1pPr>
            <a:lvl2pPr marL="661988" indent="-2540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2pPr>
            <a:lvl3pPr marL="10191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3pPr>
            <a:lvl4pPr marL="1425575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4pPr>
            <a:lvl5pPr marL="1833563" indent="-203200"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5pPr>
            <a:lvl6pPr marL="22907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6pPr>
            <a:lvl7pPr marL="27479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7pPr>
            <a:lvl8pPr marL="32051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8pPr>
            <a:lvl9pPr marL="3662363" indent="-20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2704665-2672-4ADD-B76B-5FEC5AA86920}" type="slidenum">
              <a:rPr lang="en-US" altLang="en-US" smtClean="0">
                <a:latin typeface="Arial" panose="020B0604020202020204" pitchFamily="34" charset="0"/>
              </a:rPr>
              <a:pPr/>
              <a:t>46</a:t>
            </a:fld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292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19050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defRPr/>
                </a:pPr>
                <a:endParaRPr lang="en-US" altLang="en-US" dirty="0" smtClean="0">
                  <a:latin typeface="Arial" panose="020B0604020202020204" pitchFamily="34" charset="0"/>
                </a:endParaRPr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defRPr/>
                </a:pPr>
                <a:endParaRPr lang="en-US" altLang="en-US" dirty="0" smtClean="0"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defRPr/>
                </a:pPr>
                <a:endParaRPr lang="en-US" altLang="en-US" dirty="0" smtClean="0">
                  <a:latin typeface="Arial" panose="020B0604020202020204" pitchFamily="34" charset="0"/>
                </a:endParaRPr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defRPr/>
                </a:pPr>
                <a:endParaRPr lang="en-US" altLang="en-US" dirty="0" smtClean="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dirty="0" smtClean="0">
                <a:latin typeface="Arial" panose="020B0604020202020204" pitchFamily="34" charset="0"/>
              </a:endParaRPr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dirty="0" smtClean="0">
                <a:latin typeface="Arial" panose="020B0604020202020204" pitchFamily="34" charset="0"/>
              </a:endParaRPr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dirty="0" smtClean="0">
                <a:latin typeface="Arial" panose="020B0604020202020204" pitchFamily="34" charset="0"/>
              </a:endParaRPr>
            </a:p>
          </p:txBody>
        </p:sp>
      </p:grpSp>
      <p:sp>
        <p:nvSpPr>
          <p:cNvPr id="1085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143000"/>
            <a:ext cx="7772400" cy="146208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85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3528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6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74D3782A-32E4-45FA-972B-364FCD507E8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0977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1A7538-934B-4D0A-BB6F-04B5CD5671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6009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92913" y="214313"/>
            <a:ext cx="2162175" cy="5918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214313"/>
            <a:ext cx="6335713" cy="5918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3BD44C-F5AB-4675-A5B5-F215B29B7F7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3818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8524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1524000"/>
            <a:ext cx="4248150" cy="46085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5350" y="1524000"/>
            <a:ext cx="4249738" cy="46085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F6C645-354C-4571-9147-B072105DE2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5617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ar-SA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6200" y="6345238"/>
            <a:ext cx="2133600" cy="476250"/>
          </a:xfrm>
        </p:spPr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345238"/>
            <a:ext cx="2895600" cy="476250"/>
          </a:xfrm>
        </p:spPr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10400" y="6351588"/>
            <a:ext cx="2133600" cy="476250"/>
          </a:xfrm>
        </p:spPr>
        <p:txBody>
          <a:bodyPr/>
          <a:lstStyle>
            <a:lvl1pPr algn="r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FAEFA5F0-CF39-4C9F-A72F-AFFCDAF4C51C}" type="slidenum">
              <a:rPr lang="ar-SA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87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D7CEABCD-3608-4F0E-93C2-8B024A303C30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0577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FBB437B6-2C0F-4118-B5DE-D647098BC20A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890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668E8731-918F-4C2A-B7B8-C9B09FDFE797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50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406D85F8-8CF5-43AF-B15E-3E8ACDC4BA3D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080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90D4ED7A-1C66-4EB1-8895-08777B1BFAC3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406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DEA7B474-10EA-4496-88A4-60224DB76129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0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27163" cy="1427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/>
          <p:cNvCxnSpPr/>
          <p:nvPr userDrawn="1"/>
        </p:nvCxnSpPr>
        <p:spPr bwMode="auto">
          <a:xfrm>
            <a:off x="1503363" y="1272208"/>
            <a:ext cx="7640637" cy="0"/>
          </a:xfrm>
          <a:prstGeom prst="line">
            <a:avLst/>
          </a:prstGeom>
          <a:solidFill>
            <a:schemeClr val="accent1"/>
          </a:solidFill>
          <a:ln w="44450" cap="flat" cmpd="sng" algn="ctr">
            <a:gradFill flip="none" rotWithShape="1">
              <a:gsLst>
                <a:gs pos="0">
                  <a:srgbClr val="FF0000"/>
                </a:gs>
                <a:gs pos="37000">
                  <a:srgbClr val="F83710"/>
                </a:gs>
                <a:gs pos="70000">
                  <a:srgbClr val="F9A50F"/>
                </a:gs>
                <a:gs pos="100000">
                  <a:srgbClr val="FFC000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Straight Connector 16"/>
          <p:cNvCxnSpPr>
            <a:cxnSpLocks noChangeShapeType="1"/>
          </p:cNvCxnSpPr>
          <p:nvPr userDrawn="1"/>
        </p:nvCxnSpPr>
        <p:spPr bwMode="auto">
          <a:xfrm>
            <a:off x="1503363" y="304800"/>
            <a:ext cx="7640637" cy="0"/>
          </a:xfrm>
          <a:prstGeom prst="line">
            <a:avLst/>
          </a:prstGeom>
          <a:noFill/>
          <a:ln w="4445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" name="Straight Connector 17"/>
          <p:cNvCxnSpPr>
            <a:cxnSpLocks noChangeShapeType="1"/>
          </p:cNvCxnSpPr>
          <p:nvPr userDrawn="1"/>
        </p:nvCxnSpPr>
        <p:spPr bwMode="auto">
          <a:xfrm>
            <a:off x="0" y="6480175"/>
            <a:ext cx="9144000" cy="0"/>
          </a:xfrm>
          <a:prstGeom prst="line">
            <a:avLst/>
          </a:prstGeom>
          <a:noFill/>
          <a:ln w="254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03363" y="762000"/>
            <a:ext cx="7640637" cy="533400"/>
          </a:xfrm>
        </p:spPr>
        <p:txBody>
          <a:bodyPr/>
          <a:lstStyle>
            <a:lvl1pPr algn="ctr">
              <a:defRPr sz="3200" b="1" cap="all" baseline="0">
                <a:solidFill>
                  <a:srgbClr val="FF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11"/>
          <p:cNvSpPr>
            <a:spLocks noGrp="1" noChangeArrowheads="1"/>
          </p:cNvSpPr>
          <p:nvPr>
            <p:ph type="dt" sz="half" idx="10"/>
          </p:nvPr>
        </p:nvSpPr>
        <p:spPr>
          <a:xfrm>
            <a:off x="304800" y="63738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9" name="Rectangle 12"/>
          <p:cNvSpPr>
            <a:spLocks noGrp="1" noChangeArrowheads="1"/>
          </p:cNvSpPr>
          <p:nvPr>
            <p:ph type="ftr" sz="quarter" idx="11"/>
          </p:nvPr>
        </p:nvSpPr>
        <p:spPr>
          <a:xfrm>
            <a:off x="2667000" y="6373813"/>
            <a:ext cx="38862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Rectangle 13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42150" y="6361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ECBED0-5F80-43A9-97C6-3263A851098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14020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CD62C2A5-E9BF-4FE6-BAE7-E7D3CEEA8696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58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ar-SA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984689EE-8DA8-41A7-B7A0-6E2869E030AC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2520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A61C3299-B400-4E09-B8D1-90CAE3186A4F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1695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ar-S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SA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l"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rtl="0" eaLnBrk="0" hangingPunct="0">
              <a:defRPr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A65D4DC7-CACC-4794-9DC2-D1D0D9882F3F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0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C748B3-3FFE-405D-BC61-7B982F1BA7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9653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524000"/>
            <a:ext cx="4248150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5350" y="1524000"/>
            <a:ext cx="4249738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73EFF9-0299-4378-A388-50A326BFEA5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403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14DC0D-E4EE-4B96-91B6-9EB05C10F7D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9201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1FF404-6316-49FF-9FA0-B4BF0F6974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5032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321498-C7A5-4D69-B494-6DCE0B9EA75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4785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244731-1DBE-4FDE-9CAF-44B42FA17CC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5161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6B4319-92F3-4859-8569-F1C2537BD5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7820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ltGray">
          <a:xfrm>
            <a:off x="417513" y="53340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ltGray">
          <a:xfrm>
            <a:off x="800100" y="53340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ltGray">
          <a:xfrm>
            <a:off x="541338" y="95567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ltGray">
          <a:xfrm>
            <a:off x="911225" y="95567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ltGray">
          <a:xfrm>
            <a:off x="127000" y="88265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gray">
          <a:xfrm>
            <a:off x="762000" y="42545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gray">
          <a:xfrm>
            <a:off x="442913" y="1216025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dirty="0" smtClean="0">
              <a:latin typeface="Arial" panose="020B0604020202020204" pitchFamily="34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214313"/>
            <a:ext cx="7793037" cy="85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 Click to edit Master title style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524000"/>
            <a:ext cx="8650288" cy="460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 smtClean="0"/>
              <a:t>Click to edit Master text styles</a:t>
            </a:r>
          </a:p>
          <a:p>
            <a:pPr lvl="1"/>
            <a:r>
              <a:rPr lang="en-US" altLang="en-US" dirty="0" smtClean="0"/>
              <a:t>Second level</a:t>
            </a:r>
          </a:p>
          <a:p>
            <a:pPr lvl="2"/>
            <a:r>
              <a:rPr lang="en-US" altLang="en-US" dirty="0" smtClean="0"/>
              <a:t>Third level</a:t>
            </a:r>
          </a:p>
          <a:p>
            <a:pPr lvl="3"/>
            <a:r>
              <a:rPr lang="en-US" altLang="en-US" dirty="0" smtClean="0"/>
              <a:t>Fourth level</a:t>
            </a:r>
          </a:p>
          <a:p>
            <a:pPr lvl="4"/>
            <a:r>
              <a:rPr lang="en-US" altLang="en-US" dirty="0" smtClean="0"/>
              <a:t>Fifth level</a:t>
            </a:r>
          </a:p>
        </p:txBody>
      </p:sp>
      <p:sp>
        <p:nvSpPr>
          <p:cNvPr id="107531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480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panose="020B0604020202020204" pitchFamily="34" charset="0"/>
                <a:ea typeface="+mn-ea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107532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0" y="624363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Tahoma" pitchFamily="34" charset="0"/>
                <a:ea typeface="+mn-ea"/>
              </a:defRPr>
            </a:lvl1pPr>
          </a:lstStyle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753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21C129AE-014D-4337-9D53-F9214D94E3C2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pic>
        <p:nvPicPr>
          <p:cNvPr id="1038" name="Picture 13" descr="logoTDT (NHỎ).bmp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71600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835" r:id="rId1"/>
    <p:sldLayoutId id="2147484836" r:id="rId2"/>
    <p:sldLayoutId id="2147484825" r:id="rId3"/>
    <p:sldLayoutId id="2147484826" r:id="rId4"/>
    <p:sldLayoutId id="2147484827" r:id="rId5"/>
    <p:sldLayoutId id="2147484828" r:id="rId6"/>
    <p:sldLayoutId id="2147484829" r:id="rId7"/>
    <p:sldLayoutId id="2147484830" r:id="rId8"/>
    <p:sldLayoutId id="2147484831" r:id="rId9"/>
    <p:sldLayoutId id="2147484832" r:id="rId10"/>
    <p:sldLayoutId id="2147484833" r:id="rId11"/>
    <p:sldLayoutId id="2147484834" r:id="rId12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3200">
          <a:solidFill>
            <a:schemeClr val="tx1"/>
          </a:solidFill>
          <a:latin typeface="Arial" pitchFamily="34" charset="0"/>
          <a:ea typeface="MS PGothic" panose="020B0600070205080204" pitchFamily="34" charset="-128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>
          <a:solidFill>
            <a:schemeClr val="tx1"/>
          </a:solidFill>
          <a:latin typeface="Arial "/>
          <a:ea typeface="MS PGothic" panose="020B0600070205080204" pitchFamily="34" charset="-128"/>
          <a:cs typeface="Arial" panose="020B060402020202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n"/>
        <a:defRPr sz="2400">
          <a:solidFill>
            <a:schemeClr val="tx1"/>
          </a:solidFill>
          <a:latin typeface="Arial "/>
          <a:ea typeface="MS PGothic" panose="020B0600070205080204" pitchFamily="34" charset="-128"/>
          <a:cs typeface="Arial" panose="020B0604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n"/>
        <a:defRPr sz="2000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ar-SA" smtClean="0"/>
              <a:t>انقر لتحرير نمط العنوان الرئيسي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rtl="1" eaLnBrk="1" hangingPunct="1">
              <a:defRPr sz="1400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1" eaLnBrk="1" hangingPunct="1">
              <a:defRPr sz="1400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is-IS" dirty="0" smtClean="0"/>
              <a:t>402084</a:t>
            </a:r>
            <a:r>
              <a:rPr lang="en-US" dirty="0" smtClean="0"/>
              <a:t>-Chapter 4: Digital image filtering</a:t>
            </a:r>
            <a:endParaRPr lang="en-US" dirty="0"/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1" eaLnBrk="1" hangingPunct="1">
              <a:defRPr sz="1400">
                <a:solidFill>
                  <a:srgbClr val="000000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>
              <a:defRPr/>
            </a:pPr>
            <a:fld id="{BC0FB133-2D2B-4B01-A08C-5C8DA132CE8A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37" r:id="rId1"/>
    <p:sldLayoutId id="2147484838" r:id="rId2"/>
    <p:sldLayoutId id="2147484839" r:id="rId3"/>
    <p:sldLayoutId id="2147484840" r:id="rId4"/>
    <p:sldLayoutId id="2147484841" r:id="rId5"/>
    <p:sldLayoutId id="2147484842" r:id="rId6"/>
    <p:sldLayoutId id="2147484843" r:id="rId7"/>
    <p:sldLayoutId id="2147484844" r:id="rId8"/>
    <p:sldLayoutId id="2147484845" r:id="rId9"/>
    <p:sldLayoutId id="2147484846" r:id="rId10"/>
    <p:sldLayoutId id="2147484847" r:id="rId11"/>
  </p:sldLayoutIdLst>
  <p:hf hdr="0"/>
  <p:txStyles>
    <p:titleStyle>
      <a:lvl1pPr algn="ctr" rtl="1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1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2pPr>
      <a:lvl3pPr algn="ctr" rtl="1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3pPr>
      <a:lvl4pPr algn="ctr" rtl="1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4pPr>
      <a:lvl5pPr algn="ctr" rtl="1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5pPr>
      <a:lvl6pPr marL="457200" algn="ctr" rtl="1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914400" algn="ctr" rtl="1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371600" algn="ctr" rtl="1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828800" algn="ctr" rtl="1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342900" indent="-342900" algn="r" rtl="1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rtl="1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r" rtl="1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r" rtl="1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r" rtl="1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r" rtl="1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r" rtl="1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r" rtl="1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r" rtl="1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ar-SA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10" Type="http://schemas.openxmlformats.org/officeDocument/2006/relationships/image" Target="../media/image12.jpeg"/><Relationship Id="rId4" Type="http://schemas.openxmlformats.org/officeDocument/2006/relationships/image" Target="../media/image6.jpeg"/><Relationship Id="rId9" Type="http://schemas.openxmlformats.org/officeDocument/2006/relationships/image" Target="../media/image11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/>
          </p:cNvSpPr>
          <p:nvPr/>
        </p:nvSpPr>
        <p:spPr bwMode="auto">
          <a:xfrm>
            <a:off x="33338" y="2590800"/>
            <a:ext cx="9144000" cy="1905000"/>
          </a:xfrm>
          <a:prstGeom prst="rect">
            <a:avLst/>
          </a:prstGeom>
          <a:solidFill>
            <a:schemeClr val="accent1">
              <a:alpha val="4117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r" rtl="1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  <a:buFontTx/>
              <a:buNone/>
            </a:pPr>
            <a:r>
              <a:rPr lang="is-IS" sz="2800" dirty="0" smtClean="0">
                <a:solidFill>
                  <a:srgbClr val="FFFF00"/>
                </a:solidFill>
              </a:rPr>
              <a:t>402084</a:t>
            </a:r>
            <a:r>
              <a:rPr lang="en-US" sz="4400" dirty="0">
                <a:solidFill>
                  <a:srgbClr val="FFFF00"/>
                </a:solidFill>
              </a:rPr>
              <a:t/>
            </a:r>
            <a:br>
              <a:rPr lang="en-US" sz="4400" dirty="0">
                <a:solidFill>
                  <a:srgbClr val="FFFF00"/>
                </a:solidFill>
              </a:rPr>
            </a:br>
            <a:r>
              <a:rPr lang="en-US" sz="4400" dirty="0" smtClean="0">
                <a:solidFill>
                  <a:srgbClr val="FFFF00"/>
                </a:solidFill>
              </a:rPr>
              <a:t>DIGITAL IMAGE PROCESSING</a:t>
            </a:r>
            <a:endParaRPr lang="en-US" sz="4400" dirty="0">
              <a:solidFill>
                <a:srgbClr val="FFFF00"/>
              </a:solidFill>
            </a:endParaRPr>
          </a:p>
          <a:p>
            <a:pPr algn="l" eaLnBrk="1" hangingPunct="1">
              <a:spcBef>
                <a:spcPct val="0"/>
              </a:spcBef>
              <a:buFontTx/>
              <a:buNone/>
            </a:pPr>
            <a:r>
              <a:rPr lang="en-US" sz="2800" dirty="0">
                <a:solidFill>
                  <a:srgbClr val="FFFF00"/>
                </a:solidFill>
              </a:rPr>
              <a:t>CHAPTER </a:t>
            </a:r>
            <a:r>
              <a:rPr lang="en-US" sz="2800" dirty="0" smtClean="0">
                <a:solidFill>
                  <a:srgbClr val="FFFF00"/>
                </a:solidFill>
              </a:rPr>
              <a:t>4: DIGITAL IMAGE FILTER</a:t>
            </a:r>
            <a:endParaRPr lang="en-US" sz="2800" dirty="0">
              <a:solidFill>
                <a:srgbClr val="FFFF00"/>
              </a:solidFill>
            </a:endParaRPr>
          </a:p>
        </p:txBody>
      </p:sp>
      <p:pic>
        <p:nvPicPr>
          <p:cNvPr id="18435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71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3"/>
          <p:cNvSpPr>
            <a:spLocks noChangeArrowheads="1"/>
          </p:cNvSpPr>
          <p:nvPr/>
        </p:nvSpPr>
        <p:spPr bwMode="auto">
          <a:xfrm>
            <a:off x="2587625" y="6019800"/>
            <a:ext cx="289053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  <a:buFontTx/>
              <a:buNone/>
            </a:pPr>
            <a:r>
              <a:rPr lang="en-US" sz="2800" b="1" dirty="0" smtClean="0">
                <a:solidFill>
                  <a:srgbClr val="FFFF00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Vu </a:t>
            </a:r>
            <a:r>
              <a:rPr lang="en-US" sz="2800" b="1" dirty="0" err="1" smtClean="0">
                <a:solidFill>
                  <a:srgbClr val="FFFF00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Anh</a:t>
            </a:r>
            <a:r>
              <a:rPr lang="en-US" sz="2800" b="1" dirty="0" smtClean="0">
                <a:solidFill>
                  <a:srgbClr val="FFFF00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. Le, </a:t>
            </a:r>
            <a:r>
              <a:rPr lang="en-US" sz="2800" b="1" smtClean="0">
                <a:solidFill>
                  <a:srgbClr val="FFFF00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Phd.</a:t>
            </a:r>
            <a:endParaRPr lang="en-US" sz="2800" b="1" dirty="0">
              <a:solidFill>
                <a:srgbClr val="FFFF00"/>
              </a:solidFill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1371600" y="0"/>
            <a:ext cx="7772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 fontScale="97500"/>
          </a:bodyPr>
          <a:lstStyle>
            <a:lvl1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4572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9144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13716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18288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lang="en-US" sz="3200" b="1" kern="0" dirty="0" smtClean="0">
                <a:solidFill>
                  <a:srgbClr val="FFFFFF"/>
                </a:solidFill>
              </a:rPr>
              <a:t>TON </a:t>
            </a:r>
            <a:r>
              <a:rPr lang="en-US" sz="3200" b="1" kern="0" dirty="0">
                <a:solidFill>
                  <a:srgbClr val="FFFFFF"/>
                </a:solidFill>
              </a:rPr>
              <a:t>DUC THANG </a:t>
            </a:r>
            <a:r>
              <a:rPr lang="en-US" sz="3200" b="1" kern="0" dirty="0" smtClean="0">
                <a:solidFill>
                  <a:srgbClr val="FFFFFF"/>
                </a:solidFill>
              </a:rPr>
              <a:t>UNIVERSITY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1371600" y="800100"/>
            <a:ext cx="7772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Autofit/>
          </a:bodyPr>
          <a:lstStyle>
            <a:lvl1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  <a:lvl4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4pPr>
            <a:lvl5pPr algn="ctr" rtl="1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5pPr>
            <a:lvl6pPr marL="4572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6pPr>
            <a:lvl7pPr marL="9144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7pPr>
            <a:lvl8pPr marL="13716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8pPr>
            <a:lvl9pPr marL="1828800" algn="ctr" rtl="1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lang="en-US" sz="3200" b="1" kern="0" dirty="0" smtClean="0">
                <a:solidFill>
                  <a:srgbClr val="FFFFFF"/>
                </a:solidFill>
              </a:rPr>
              <a:t>FACULTY OF ELECTRICAL AND ELECTRONICS ENGINEERING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06487"/>
            <a:ext cx="8650288" cy="4608513"/>
          </a:xfrm>
        </p:spPr>
        <p:txBody>
          <a:bodyPr/>
          <a:lstStyle/>
          <a:p>
            <a:r>
              <a:rPr lang="en-US" dirty="0" smtClean="0"/>
              <a:t>Noise types:</a:t>
            </a:r>
          </a:p>
          <a:p>
            <a:pPr lvl="1"/>
            <a:r>
              <a:rPr lang="en-US" b="1" dirty="0" smtClean="0">
                <a:cs typeface="Arial" pitchFamily="34" charset="0"/>
              </a:rPr>
              <a:t>Gaussian </a:t>
            </a:r>
            <a:r>
              <a:rPr lang="en-US" b="1" dirty="0">
                <a:cs typeface="Arial" pitchFamily="34" charset="0"/>
              </a:rPr>
              <a:t>noise</a:t>
            </a:r>
            <a:r>
              <a:rPr lang="en-US" dirty="0">
                <a:cs typeface="Arial" pitchFamily="34" charset="0"/>
              </a:rPr>
              <a:t>: variations in intensity drawn from a Gaussian normal distribution</a:t>
            </a:r>
            <a:endParaRPr lang="en-US" b="1" dirty="0">
              <a:cs typeface="Arial" pitchFamily="34" charset="0"/>
            </a:endParaRP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8"/>
          <p:cNvGrpSpPr>
            <a:grpSpLocks/>
          </p:cNvGrpSpPr>
          <p:nvPr/>
        </p:nvGrpSpPr>
        <p:grpSpPr bwMode="auto">
          <a:xfrm>
            <a:off x="1066800" y="2508227"/>
            <a:ext cx="6477000" cy="3852886"/>
            <a:chOff x="-101664" y="1201709"/>
            <a:chExt cx="6813550" cy="4266477"/>
          </a:xfrm>
        </p:grpSpPr>
        <p:pic>
          <p:nvPicPr>
            <p:cNvPr id="8" name="Picture 7"/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t="1" b="18410"/>
            <a:stretch/>
          </p:blipFill>
          <p:spPr bwMode="auto">
            <a:xfrm>
              <a:off x="-101664" y="1201709"/>
              <a:ext cx="6813550" cy="42664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Rectangle 6"/>
            <p:cNvSpPr>
              <a:spLocks noChangeArrowheads="1"/>
            </p:cNvSpPr>
            <p:nvPr/>
          </p:nvSpPr>
          <p:spPr bwMode="auto">
            <a:xfrm>
              <a:off x="52263" y="1384272"/>
              <a:ext cx="1095390" cy="1131903"/>
            </a:xfrm>
            <a:prstGeom prst="rect">
              <a:avLst/>
            </a:prstGeom>
            <a:solidFill>
              <a:schemeClr val="bg1"/>
            </a:solidFill>
            <a:ln w="9525" algn="ctr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/>
              <a:endParaRPr lang="en-US" b="0" dirty="0">
                <a:latin typeface="Arial" panose="020B0604020202020204" pitchFamily="34" charset="0"/>
              </a:endParaRPr>
            </a:p>
          </p:txBody>
        </p:sp>
      </p:grpSp>
      <p:sp>
        <p:nvSpPr>
          <p:cNvPr id="10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12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Another equation for the Fourier </a:t>
            </a:r>
            <a:r>
              <a:rPr lang="en-US" altLang="zh-TW" dirty="0" smtClean="0"/>
              <a:t>transform </a:t>
            </a:r>
            <a:r>
              <a:rPr lang="en-US" altLang="zh-TW" dirty="0"/>
              <a:t>of the impulse train sampled </a:t>
            </a:r>
            <a:r>
              <a:rPr lang="en-US" altLang="zh-TW" dirty="0" smtClean="0"/>
              <a:t>signal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246449"/>
            <a:ext cx="7162800" cy="415131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6712382" y="4075248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55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DFT (Discrete Fourier transform),</a:t>
            </a:r>
            <a:r>
              <a:rPr lang="en-US" altLang="zh-TW" dirty="0" smtClean="0"/>
              <a:t>symmetric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73" y="1714673"/>
            <a:ext cx="8383927" cy="465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40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Continuous Fourier transform &amp; DFT</a:t>
            </a:r>
            <a:endParaRPr lang="en-US" altLang="zh-TW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715744"/>
            <a:ext cx="6718719" cy="4682900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24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DFT (Discrete Fourier transform),</a:t>
            </a:r>
            <a:r>
              <a:rPr lang="en-US" altLang="zh-TW" dirty="0" smtClean="0"/>
              <a:t>symmetric and normal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173287"/>
            <a:ext cx="6371362" cy="4187826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470650" y="495300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488067" y="583565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83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2D </a:t>
            </a:r>
            <a:r>
              <a:rPr lang="en-US" altLang="zh-TW" dirty="0" smtClean="0"/>
              <a:t>DFT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594" y="1838326"/>
            <a:ext cx="7479574" cy="4522787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969579" y="2027239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7070726" y="300042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5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1D </a:t>
            </a:r>
            <a:r>
              <a:rPr lang="en-US" altLang="zh-TW" dirty="0" smtClean="0"/>
              <a:t>continuous and discrete </a:t>
            </a:r>
            <a:r>
              <a:rPr lang="en-US" altLang="zh-TW" dirty="0"/>
              <a:t>convolution</a:t>
            </a:r>
            <a:endParaRPr lang="en-US" altLang="zh-TW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678" y="1810065"/>
            <a:ext cx="7467600" cy="4779648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7395131" y="243840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415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1D discrete convolution</a:t>
            </a:r>
            <a:endParaRPr lang="en-US" altLang="zh-TW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800" y="1752600"/>
            <a:ext cx="6770800" cy="4892061"/>
          </a:xfrm>
          <a:prstGeom prst="rect">
            <a:avLst/>
          </a:prstGeom>
        </p:spPr>
      </p:pic>
      <p:sp>
        <p:nvSpPr>
          <p:cNvPr id="8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2D </a:t>
            </a:r>
            <a:r>
              <a:rPr lang="en-US" altLang="zh-TW" dirty="0" smtClean="0"/>
              <a:t>discrete </a:t>
            </a:r>
            <a:r>
              <a:rPr lang="en-US" altLang="zh-TW" dirty="0"/>
              <a:t>convolution</a:t>
            </a:r>
            <a:endParaRPr lang="en-US" altLang="zh-TW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793647"/>
            <a:ext cx="7239000" cy="4276160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225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Which Fourier </a:t>
            </a:r>
            <a:r>
              <a:rPr lang="en-US" altLang="zh-TW" dirty="0" smtClean="0"/>
              <a:t>transform has this filter?</a:t>
            </a:r>
          </a:p>
          <a:p>
            <a:endParaRPr lang="en-US" altLang="zh-TW" dirty="0"/>
          </a:p>
          <a:p>
            <a:pPr lvl="1"/>
            <a:r>
              <a:rPr lang="en-US" altLang="zh-TW" dirty="0"/>
              <a:t>Put </a:t>
            </a:r>
            <a:r>
              <a:rPr lang="en-US" altLang="zh-TW" dirty="0" err="1"/>
              <a:t>dirac</a:t>
            </a:r>
            <a:r>
              <a:rPr lang="en-US" altLang="zh-TW" dirty="0"/>
              <a:t> impulses at every value in the filter, </a:t>
            </a:r>
            <a:r>
              <a:rPr lang="en-US" altLang="zh-TW" dirty="0" smtClean="0"/>
              <a:t> </a:t>
            </a:r>
            <a:r>
              <a:rPr lang="en-US" altLang="zh-TW" dirty="0"/>
              <a:t>Set the sample distance </a:t>
            </a:r>
            <a:r>
              <a:rPr lang="en-US" altLang="zh-TW" dirty="0" smtClean="0"/>
              <a:t>to     . </a:t>
            </a:r>
            <a:r>
              <a:rPr lang="en-US" altLang="zh-TW" dirty="0"/>
              <a:t>This gives</a:t>
            </a:r>
            <a:r>
              <a:rPr lang="en-US" altLang="zh-TW" dirty="0" smtClean="0"/>
              <a:t>:</a:t>
            </a:r>
          </a:p>
          <a:p>
            <a:pPr lvl="1"/>
            <a:endParaRPr lang="en-US" altLang="zh-TW" dirty="0"/>
          </a:p>
          <a:p>
            <a:pPr lvl="1"/>
            <a:r>
              <a:rPr lang="en-US" altLang="zh-TW" dirty="0"/>
              <a:t>Compute the continuous Fourier </a:t>
            </a:r>
            <a:r>
              <a:rPr lang="en-US" altLang="zh-TW" dirty="0" smtClean="0"/>
              <a:t>transform: </a:t>
            </a:r>
          </a:p>
          <a:p>
            <a:pPr marL="457200" lvl="1" indent="0">
              <a:buNone/>
            </a:pPr>
            <a:endParaRPr lang="en-US" altLang="zh-TW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774310"/>
            <a:ext cx="1828800" cy="5942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758239"/>
            <a:ext cx="419100" cy="5576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799" y="3220495"/>
            <a:ext cx="5715001" cy="7093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798" y="4563237"/>
            <a:ext cx="5943602" cy="1312705"/>
          </a:xfrm>
          <a:prstGeom prst="rect">
            <a:avLst/>
          </a:prstGeom>
        </p:spPr>
      </p:pic>
      <p:sp>
        <p:nvSpPr>
          <p:cNvPr id="10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40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1336674" y="567530"/>
            <a:ext cx="7793038" cy="547688"/>
          </a:xfrm>
        </p:spPr>
        <p:txBody>
          <a:bodyPr/>
          <a:lstStyle/>
          <a:p>
            <a:pPr eaLnBrk="1" hangingPunct="1"/>
            <a:r>
              <a:rPr lang="vi-VN" altLang="en-US" sz="3600" dirty="0" smtClean="0"/>
              <a:t>OBJECTIVES</a:t>
            </a:r>
            <a:endParaRPr lang="en-US" altLang="en-US" sz="3600" dirty="0" smtClean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914400"/>
            <a:ext cx="8650288" cy="5017295"/>
          </a:xfrm>
        </p:spPr>
        <p:txBody>
          <a:bodyPr/>
          <a:lstStyle/>
          <a:p>
            <a:pPr marL="0" indent="0">
              <a:buNone/>
            </a:pPr>
            <a:endParaRPr lang="en-US" altLang="en-US" b="1" i="1" dirty="0" smtClean="0"/>
          </a:p>
          <a:p>
            <a:r>
              <a:rPr lang="vi-VN" altLang="en-US" dirty="0" smtClean="0"/>
              <a:t>Known </a:t>
            </a:r>
            <a:r>
              <a:rPr lang="en-US" altLang="en-US" dirty="0"/>
              <a:t>DFT </a:t>
            </a:r>
            <a:r>
              <a:rPr lang="en-US" altLang="en-US" dirty="0" smtClean="0"/>
              <a:t>and the relation to continuous Fourier transform</a:t>
            </a:r>
          </a:p>
          <a:p>
            <a:r>
              <a:rPr lang="en-US" altLang="en-US" dirty="0"/>
              <a:t>Know 2D </a:t>
            </a:r>
            <a:r>
              <a:rPr lang="en-US" altLang="en-US" dirty="0" smtClean="0"/>
              <a:t>convolution, circular </a:t>
            </a:r>
            <a:r>
              <a:rPr lang="en-US" altLang="en-US" dirty="0"/>
              <a:t>convolution</a:t>
            </a:r>
            <a:endParaRPr lang="en-US" altLang="en-US" dirty="0" smtClean="0"/>
          </a:p>
          <a:p>
            <a:r>
              <a:rPr lang="en-US" altLang="en-US" dirty="0" smtClean="0"/>
              <a:t>Understand </a:t>
            </a:r>
            <a:r>
              <a:rPr lang="en-US" altLang="en-US" dirty="0"/>
              <a:t>2D filters: </a:t>
            </a:r>
            <a:r>
              <a:rPr lang="en-US" altLang="en-US" dirty="0" smtClean="0"/>
              <a:t>low-pass, high-pass, </a:t>
            </a:r>
            <a:r>
              <a:rPr lang="en-US" altLang="en-US" dirty="0"/>
              <a:t>derivative (</a:t>
            </a:r>
            <a:r>
              <a:rPr lang="en-US" altLang="en-US" dirty="0" err="1"/>
              <a:t>sobel</a:t>
            </a:r>
            <a:r>
              <a:rPr lang="en-US" altLang="en-US" dirty="0" smtClean="0"/>
              <a:t>)</a:t>
            </a:r>
          </a:p>
          <a:p>
            <a:r>
              <a:rPr lang="en-US" altLang="en-US" dirty="0" smtClean="0"/>
              <a:t>Understand </a:t>
            </a:r>
            <a:r>
              <a:rPr lang="vi-VN" altLang="en-US" dirty="0" smtClean="0"/>
              <a:t>the </a:t>
            </a:r>
            <a:r>
              <a:rPr lang="en-US" altLang="en-US" dirty="0" smtClean="0"/>
              <a:t>magnitude </a:t>
            </a:r>
            <a:r>
              <a:rPr lang="en-US" altLang="en-US" dirty="0"/>
              <a:t>of the gradient and edge enhancement.</a:t>
            </a:r>
            <a:endParaRPr lang="en-US" altLang="en-US" dirty="0" smtClean="0"/>
          </a:p>
          <a:p>
            <a:endParaRPr lang="en-US" altLang="en-US" dirty="0" smtClean="0">
              <a:solidFill>
                <a:srgbClr val="FF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2048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0427BAF-39DA-4FCB-B82A-BE861CF29D9C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Alternative. </a:t>
            </a:r>
            <a:r>
              <a:rPr lang="en-US" altLang="zh-TW" dirty="0" smtClean="0"/>
              <a:t>Compute the </a:t>
            </a:r>
            <a:r>
              <a:rPr lang="en-US" altLang="zh-TW" dirty="0"/>
              <a:t>DFT </a:t>
            </a:r>
            <a:r>
              <a:rPr lang="en-US" altLang="zh-TW" dirty="0" smtClean="0"/>
              <a:t>of the </a:t>
            </a:r>
            <a:r>
              <a:rPr lang="en-US" altLang="zh-TW" dirty="0"/>
              <a:t>filter</a:t>
            </a:r>
            <a:r>
              <a:rPr lang="en-US" altLang="zh-TW" dirty="0" smtClean="0"/>
              <a:t>:</a:t>
            </a:r>
          </a:p>
          <a:p>
            <a:endParaRPr lang="en-US" altLang="zh-TW" dirty="0"/>
          </a:p>
          <a:p>
            <a:pPr lvl="1"/>
            <a:r>
              <a:rPr lang="en-US" altLang="zh-TW" dirty="0"/>
              <a:t>Take the DFT formula</a:t>
            </a:r>
            <a:r>
              <a:rPr lang="en-US" altLang="zh-TW" dirty="0" smtClean="0"/>
              <a:t>:</a:t>
            </a:r>
          </a:p>
          <a:p>
            <a:pPr lvl="1"/>
            <a:endParaRPr lang="en-US" altLang="zh-TW" dirty="0" smtClean="0"/>
          </a:p>
          <a:p>
            <a:pPr marL="457200" lvl="1" indent="0">
              <a:buNone/>
            </a:pPr>
            <a:endParaRPr lang="en-US" altLang="zh-TW" dirty="0"/>
          </a:p>
          <a:p>
            <a:pPr lvl="1"/>
            <a:r>
              <a:rPr lang="en-US" altLang="zh-TW" dirty="0"/>
              <a:t>And insert the filter values:</a:t>
            </a:r>
            <a:endParaRPr lang="en-US" altLang="zh-TW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157" y="1779757"/>
            <a:ext cx="2115943" cy="68760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929850"/>
            <a:ext cx="3632942" cy="8039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705" y="4306389"/>
            <a:ext cx="7063695" cy="2133600"/>
          </a:xfrm>
          <a:prstGeom prst="rect">
            <a:avLst/>
          </a:prstGeom>
        </p:spPr>
      </p:pic>
      <p:sp>
        <p:nvSpPr>
          <p:cNvPr id="9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270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A 1D discrete weighted </a:t>
            </a:r>
            <a:r>
              <a:rPr lang="en-US" altLang="zh-TW" dirty="0" smtClean="0"/>
              <a:t>averaging filter is </a:t>
            </a:r>
            <a:r>
              <a:rPr lang="en-US" altLang="zh-TW" dirty="0"/>
              <a:t>also a </a:t>
            </a:r>
            <a:r>
              <a:rPr lang="en-US" altLang="zh-TW" dirty="0" smtClean="0"/>
              <a:t>low-pass filter</a:t>
            </a:r>
            <a:endParaRPr lang="en-US" altLang="zh-TW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904" y="2309763"/>
            <a:ext cx="7892143" cy="4083644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044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22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Low-pass filter </a:t>
            </a:r>
            <a:r>
              <a:rPr lang="en-US" altLang="zh-TW" dirty="0" smtClean="0"/>
              <a:t>in the </a:t>
            </a:r>
            <a:r>
              <a:rPr lang="en-US" altLang="zh-TW" dirty="0"/>
              <a:t>x- (u-</a:t>
            </a:r>
            <a:r>
              <a:rPr lang="en-US" altLang="zh-TW" dirty="0" smtClean="0"/>
              <a:t>) direction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942579"/>
            <a:ext cx="6781800" cy="4431234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88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Low-pass filter </a:t>
            </a:r>
            <a:r>
              <a:rPr lang="en-US" altLang="zh-TW" dirty="0" smtClean="0"/>
              <a:t>in the y- </a:t>
            </a:r>
            <a:r>
              <a:rPr lang="en-US" altLang="zh-TW" dirty="0"/>
              <a:t>(v-</a:t>
            </a:r>
            <a:r>
              <a:rPr lang="en-US" altLang="zh-TW" dirty="0" smtClean="0"/>
              <a:t>) direction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911505"/>
            <a:ext cx="7080704" cy="446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87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Low-pass filter in the x- (u-</a:t>
            </a:r>
            <a:r>
              <a:rPr lang="en-US" altLang="zh-TW" dirty="0" smtClean="0"/>
              <a:t>)</a:t>
            </a:r>
            <a:r>
              <a:rPr lang="en-US" altLang="zh-TW" dirty="0"/>
              <a:t> </a:t>
            </a:r>
            <a:r>
              <a:rPr lang="en-US" altLang="zh-TW" dirty="0" smtClean="0"/>
              <a:t>direction and the </a:t>
            </a:r>
            <a:r>
              <a:rPr lang="en-US" altLang="zh-TW" dirty="0"/>
              <a:t>y- (v-</a:t>
            </a:r>
            <a:r>
              <a:rPr lang="en-US" altLang="zh-TW" dirty="0" smtClean="0"/>
              <a:t>) direction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19816"/>
            <a:ext cx="6814510" cy="4041298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078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25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991600" cy="4608513"/>
          </a:xfrm>
        </p:spPr>
        <p:txBody>
          <a:bodyPr/>
          <a:lstStyle/>
          <a:p>
            <a:r>
              <a:rPr lang="en-US" altLang="zh-TW" dirty="0"/>
              <a:t>A 3x3 averaging filter </a:t>
            </a:r>
            <a:r>
              <a:rPr lang="en-US" altLang="zh-TW" dirty="0" smtClean="0"/>
              <a:t>and a </a:t>
            </a:r>
            <a:r>
              <a:rPr lang="en-US" altLang="zh-TW" dirty="0"/>
              <a:t>3x33 </a:t>
            </a:r>
            <a:r>
              <a:rPr lang="en-US" altLang="zh-TW" dirty="0" smtClean="0"/>
              <a:t>weighted averaging filter</a:t>
            </a:r>
          </a:p>
          <a:p>
            <a:pPr lvl="1"/>
            <a:r>
              <a:rPr lang="en-US" altLang="zh-TW" dirty="0"/>
              <a:t>A </a:t>
            </a:r>
            <a:r>
              <a:rPr lang="en-US" altLang="zh-TW" dirty="0" smtClean="0"/>
              <a:t>averaging filter be divide by the </a:t>
            </a:r>
            <a:r>
              <a:rPr lang="en-US" altLang="zh-TW" dirty="0"/>
              <a:t>sum of the values of </a:t>
            </a:r>
            <a:r>
              <a:rPr lang="en-US" altLang="zh-TW" dirty="0" smtClean="0"/>
              <a:t>its </a:t>
            </a:r>
            <a:r>
              <a:rPr lang="en-US" altLang="zh-TW" dirty="0"/>
              <a:t>coefficients</a:t>
            </a:r>
            <a:r>
              <a:rPr lang="en-US" altLang="zh-TW" dirty="0" smtClean="0"/>
              <a:t>.</a:t>
            </a:r>
          </a:p>
          <a:p>
            <a:pPr lvl="1"/>
            <a:r>
              <a:rPr lang="en-US" altLang="zh-TW" dirty="0"/>
              <a:t>The averaging filter have relatives of size 5x5, </a:t>
            </a:r>
            <a:r>
              <a:rPr lang="en-US" altLang="zh-TW" dirty="0" smtClean="0"/>
              <a:t>7x7…have </a:t>
            </a:r>
            <a:r>
              <a:rPr lang="en-US" altLang="zh-TW" dirty="0"/>
              <a:t>a </a:t>
            </a:r>
            <a:r>
              <a:rPr lang="en-US" altLang="zh-TW" dirty="0" err="1"/>
              <a:t>sinc×sinc-like</a:t>
            </a:r>
            <a:r>
              <a:rPr lang="en-US" altLang="zh-TW" dirty="0"/>
              <a:t> Fourier transform.</a:t>
            </a:r>
            <a:endParaRPr lang="en-US" altLang="zh-TW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305" y="4191000"/>
            <a:ext cx="6405731" cy="2182813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19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0" y="1182687"/>
            <a:ext cx="9372600" cy="4608513"/>
          </a:xfrm>
        </p:spPr>
        <p:txBody>
          <a:bodyPr/>
          <a:lstStyle/>
          <a:p>
            <a:r>
              <a:rPr lang="en-US" altLang="zh-TW" dirty="0"/>
              <a:t>Smoothing </a:t>
            </a:r>
            <a:r>
              <a:rPr lang="en-US" altLang="zh-TW" dirty="0" smtClean="0"/>
              <a:t>with averaging</a:t>
            </a:r>
          </a:p>
          <a:p>
            <a:pPr lvl="1"/>
            <a:r>
              <a:rPr lang="en-US" altLang="zh-TW" dirty="0"/>
              <a:t>Noise is attenuated. Details and </a:t>
            </a:r>
            <a:r>
              <a:rPr lang="en-US" altLang="zh-TW" dirty="0" smtClean="0"/>
              <a:t>edges are </a:t>
            </a:r>
            <a:r>
              <a:rPr lang="en-US" altLang="zh-TW" dirty="0"/>
              <a:t>blurred</a:t>
            </a:r>
            <a:r>
              <a:rPr lang="en-US" altLang="zh-TW" dirty="0" smtClean="0"/>
              <a:t>.</a:t>
            </a:r>
          </a:p>
          <a:p>
            <a:pPr lvl="1"/>
            <a:r>
              <a:rPr lang="en-US" altLang="zh-TW" dirty="0" smtClean="0"/>
              <a:t>The smoothing is not symmetric </a:t>
            </a:r>
            <a:r>
              <a:rPr lang="en-US" altLang="zh-TW" dirty="0"/>
              <a:t>in all </a:t>
            </a:r>
            <a:r>
              <a:rPr lang="en-US" altLang="zh-TW" dirty="0" smtClean="0"/>
              <a:t>directions, the </a:t>
            </a:r>
            <a:r>
              <a:rPr lang="en-US" altLang="zh-TW" dirty="0" err="1" smtClean="0"/>
              <a:t>sinc×sinc-like</a:t>
            </a:r>
            <a:r>
              <a:rPr lang="en-US" altLang="zh-TW" dirty="0" smtClean="0"/>
              <a:t> </a:t>
            </a:r>
            <a:r>
              <a:rPr lang="en-US" altLang="zh-TW" dirty="0"/>
              <a:t>Fourier transform is not the best choice.</a:t>
            </a:r>
            <a:endParaRPr lang="en-US" altLang="zh-TW" dirty="0" smtClean="0"/>
          </a:p>
          <a:p>
            <a:pPr lvl="1"/>
            <a:endParaRPr lang="en-US" altLang="zh-TW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3276600"/>
            <a:ext cx="4953000" cy="309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82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27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Image size after 2D </a:t>
            </a:r>
            <a:r>
              <a:rPr lang="en-US" altLang="zh-TW" dirty="0" smtClean="0"/>
              <a:t>linear discrete convolution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8" y="2362200"/>
            <a:ext cx="9061065" cy="3554413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17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28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More low-pass filter in the x- (u-</a:t>
            </a:r>
            <a:r>
              <a:rPr lang="en-US" altLang="zh-TW" dirty="0" smtClean="0"/>
              <a:t>)</a:t>
            </a:r>
            <a:r>
              <a:rPr lang="en-US" altLang="zh-TW" dirty="0"/>
              <a:t> </a:t>
            </a:r>
            <a:r>
              <a:rPr lang="en-US" altLang="zh-TW" dirty="0" smtClean="0"/>
              <a:t>direction and the </a:t>
            </a:r>
            <a:r>
              <a:rPr lang="en-US" altLang="zh-TW" dirty="0"/>
              <a:t>y- (v-</a:t>
            </a:r>
            <a:r>
              <a:rPr lang="en-US" altLang="zh-TW" dirty="0" smtClean="0"/>
              <a:t>) direction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268598"/>
            <a:ext cx="6571311" cy="3979802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14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Low-pass </a:t>
            </a:r>
            <a:r>
              <a:rPr lang="en-US" altLang="zh-TW" dirty="0" smtClean="0"/>
              <a:t>filtering in the spatial domain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8958" y="2898219"/>
            <a:ext cx="6721674" cy="34628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277" y="1680164"/>
            <a:ext cx="2291630" cy="1825036"/>
          </a:xfrm>
          <a:prstGeom prst="rect">
            <a:avLst/>
          </a:prstGeom>
        </p:spPr>
      </p:pic>
      <p:sp>
        <p:nvSpPr>
          <p:cNvPr id="8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16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1123499"/>
            <a:ext cx="9126538" cy="776288"/>
          </a:xfrm>
        </p:spPr>
        <p:txBody>
          <a:bodyPr/>
          <a:lstStyle/>
          <a:p>
            <a:pPr eaLnBrk="1" hangingPunct="1"/>
            <a:r>
              <a:rPr lang="en-US" sz="3600" smtClean="0"/>
              <a:t>CHAPTER </a:t>
            </a:r>
            <a:r>
              <a:rPr lang="en-US" sz="3600" dirty="0"/>
              <a:t>4: DIGITAL </a:t>
            </a:r>
            <a:r>
              <a:rPr lang="en-US" sz="3600"/>
              <a:t>IMAGE </a:t>
            </a:r>
            <a:r>
              <a:rPr lang="en-US" sz="3600" smtClean="0"/>
              <a:t/>
            </a:r>
            <a:br>
              <a:rPr lang="en-US" sz="3600" smtClean="0"/>
            </a:br>
            <a:r>
              <a:rPr lang="en-US" sz="3600" smtClean="0"/>
              <a:t>FILTER</a:t>
            </a:r>
            <a:r>
              <a:rPr lang="en-US" sz="3600" dirty="0"/>
              <a:t/>
            </a:r>
            <a:br>
              <a:rPr lang="en-US" sz="3600" dirty="0"/>
            </a:br>
            <a:endParaRPr lang="en-US" altLang="en-US" sz="3400" dirty="0" smtClean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2800" dirty="0" smtClean="0">
                <a:solidFill>
                  <a:srgbClr val="FF0000"/>
                </a:solidFill>
              </a:rPr>
              <a:t>1.1 DIGITAL FILTER IN SPATIAL DOMAIN</a:t>
            </a:r>
          </a:p>
          <a:p>
            <a:pPr marL="0" indent="0">
              <a:buNone/>
            </a:pPr>
            <a:r>
              <a:rPr lang="en-US" altLang="en-US" sz="2800" dirty="0"/>
              <a:t>1</a:t>
            </a:r>
            <a:r>
              <a:rPr lang="en-US" altLang="en-US" sz="2800" dirty="0" smtClean="0"/>
              <a:t>.2 DIGITAL FILTER IN FREQUENCE DOMAIN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225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EAFFC60-1499-4CB9-B87F-15DBB26482CF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/>
              <a:t>Digital image 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Computational </a:t>
            </a:r>
            <a:r>
              <a:rPr lang="en-US" altLang="zh-TW" dirty="0" smtClean="0"/>
              <a:t>complexity for discrete convolution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203653"/>
            <a:ext cx="6901543" cy="4157460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89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</a:t>
            </a:r>
            <a:r>
              <a:rPr lang="en-US" altLang="en-US" sz="3600" dirty="0"/>
              <a:t>image </a:t>
            </a:r>
            <a:r>
              <a:rPr lang="en-US" altLang="en-US" sz="3600" dirty="0" smtClean="0"/>
              <a:t>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Computational </a:t>
            </a:r>
            <a:r>
              <a:rPr lang="en-US" altLang="zh-TW" dirty="0" smtClean="0"/>
              <a:t>complexity with and without </a:t>
            </a:r>
            <a:r>
              <a:rPr lang="en-US" altLang="zh-TW" dirty="0"/>
              <a:t>separation</a:t>
            </a:r>
            <a:endParaRPr lang="en-US" altLang="zh-TW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2438400"/>
            <a:ext cx="7812088" cy="3851534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450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32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/>
              <a:t>First and second derivatives </a:t>
            </a:r>
            <a:r>
              <a:rPr lang="en-US" altLang="zh-TW" dirty="0" smtClean="0"/>
              <a:t>of a 1-D digital function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109153"/>
            <a:ext cx="7315200" cy="4389120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7439797" y="5958342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905000" y="564388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752600" y="3200399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61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33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 smtClean="0"/>
              <a:t>Construction of </a:t>
            </a:r>
            <a:r>
              <a:rPr lang="en-US" altLang="zh-TW" dirty="0"/>
              <a:t>a </a:t>
            </a:r>
            <a:r>
              <a:rPr lang="en-US" altLang="zh-TW" dirty="0" smtClean="0"/>
              <a:t>Laplace filter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639" y="1658093"/>
            <a:ext cx="7621761" cy="4715720"/>
          </a:xfrm>
          <a:prstGeom prst="rect">
            <a:avLst/>
          </a:prstGeom>
        </p:spPr>
      </p:pic>
      <p:sp>
        <p:nvSpPr>
          <p:cNvPr id="8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7232650" y="5791149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7431088" y="2953543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518150" y="1747043"/>
            <a:ext cx="1524000" cy="61515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31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34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/>
              <a:t>Laplace filtering gives a </a:t>
            </a:r>
            <a:r>
              <a:rPr lang="en-US" altLang="zh-TW" dirty="0" smtClean="0"/>
              <a:t>shaper image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97883"/>
            <a:ext cx="6958842" cy="376323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828799"/>
            <a:ext cx="4648200" cy="610867"/>
          </a:xfrm>
          <a:prstGeom prst="rect">
            <a:avLst/>
          </a:prstGeom>
        </p:spPr>
      </p:pic>
      <p:sp>
        <p:nvSpPr>
          <p:cNvPr id="8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6629400" y="590973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73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35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/>
              <a:t>A normal approximate Laplace </a:t>
            </a:r>
            <a:r>
              <a:rPr lang="en-US" altLang="zh-TW" dirty="0" smtClean="0"/>
              <a:t>filter mask </a:t>
            </a:r>
            <a:r>
              <a:rPr lang="en-US" altLang="zh-TW" dirty="0"/>
              <a:t>= a high-pass filter</a:t>
            </a:r>
            <a:endParaRPr lang="en-US" altLang="zh-TW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224" y="2199808"/>
            <a:ext cx="6264375" cy="4211016"/>
          </a:xfrm>
          <a:prstGeom prst="rect">
            <a:avLst/>
          </a:prstGeom>
        </p:spPr>
      </p:pic>
      <p:sp>
        <p:nvSpPr>
          <p:cNvPr id="8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75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36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/>
              <a:t>Low- and High-pass filtering</a:t>
            </a:r>
            <a:endParaRPr lang="en-US" altLang="zh-TW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676400"/>
            <a:ext cx="7089775" cy="4742534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685800" y="5678487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45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37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/>
              <a:t>Derivative filter plus low-pass </a:t>
            </a:r>
            <a:r>
              <a:rPr lang="en-US" altLang="zh-TW" dirty="0" smtClean="0"/>
              <a:t>in the </a:t>
            </a:r>
            <a:r>
              <a:rPr lang="en-US" altLang="zh-TW" dirty="0"/>
              <a:t>x- (u-</a:t>
            </a:r>
            <a:r>
              <a:rPr lang="en-US" altLang="zh-TW" dirty="0" smtClean="0"/>
              <a:t>) direction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929" y="2480355"/>
            <a:ext cx="2097741" cy="2133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1993900"/>
            <a:ext cx="4135478" cy="3644009"/>
          </a:xfrm>
          <a:prstGeom prst="rect">
            <a:avLst/>
          </a:prstGeom>
        </p:spPr>
      </p:pic>
      <p:sp>
        <p:nvSpPr>
          <p:cNvPr id="8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00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38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/>
              <a:t>Derivative filter plus low-pass </a:t>
            </a:r>
            <a:r>
              <a:rPr lang="en-US" altLang="zh-TW" dirty="0" smtClean="0"/>
              <a:t>in the </a:t>
            </a:r>
            <a:r>
              <a:rPr lang="en-US" altLang="zh-TW" dirty="0"/>
              <a:t>y- (v-</a:t>
            </a:r>
            <a:r>
              <a:rPr lang="en-US" altLang="zh-TW" dirty="0" smtClean="0"/>
              <a:t>) direction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706" y="2289134"/>
            <a:ext cx="6226141" cy="4061093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279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39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/>
              <a:t>Derivative filter in the x- (u-) </a:t>
            </a:r>
            <a:r>
              <a:rPr lang="en-US" altLang="zh-TW" dirty="0" smtClean="0"/>
              <a:t>direction plus </a:t>
            </a:r>
            <a:r>
              <a:rPr lang="en-US" altLang="zh-TW" dirty="0"/>
              <a:t>low-pass filter in both directions</a:t>
            </a:r>
            <a:endParaRPr lang="en-US" altLang="zh-TW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706" y="2144486"/>
            <a:ext cx="6987493" cy="4254067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6934199" y="5945279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79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dirty="0"/>
              <a:t>We can measure </a:t>
            </a:r>
            <a:r>
              <a:rPr lang="en-US" b="1" dirty="0"/>
              <a:t>noise</a:t>
            </a:r>
            <a:r>
              <a:rPr lang="en-US" dirty="0"/>
              <a:t> in multiple images of the same static scene</a:t>
            </a:r>
            <a:r>
              <a:rPr lang="en-US" dirty="0" smtClean="0"/>
              <a:t>.</a:t>
            </a:r>
          </a:p>
          <a:p>
            <a:r>
              <a:rPr lang="en-US" dirty="0"/>
              <a:t>How could we reduce the noise, i.e., give an estimate of the true intensities?</a:t>
            </a:r>
          </a:p>
          <a:p>
            <a:endParaRPr lang="en-US" dirty="0"/>
          </a:p>
        </p:txBody>
      </p:sp>
      <p:pic>
        <p:nvPicPr>
          <p:cNvPr id="7" name="Picture 3" descr="im1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8344" y="3572669"/>
            <a:ext cx="1935163" cy="14509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8" name="Picture 4" descr="im2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569" y="3721894"/>
            <a:ext cx="1935163" cy="14509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9" name="Picture 5" descr="im3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6794" y="3871119"/>
            <a:ext cx="1935163" cy="1452563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0" name="Picture 6" descr="im4.jp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57607" y="4021932"/>
            <a:ext cx="1935162" cy="14509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1" name="Picture 7" descr="im5.jpg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06832" y="4171157"/>
            <a:ext cx="1935162" cy="1452562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7" cstate="print"/>
          <a:srcRect l="5441" r="6235"/>
          <a:stretch>
            <a:fillRect/>
          </a:stretch>
        </p:blipFill>
        <p:spPr bwMode="auto">
          <a:xfrm>
            <a:off x="3532557" y="3599657"/>
            <a:ext cx="5229225" cy="2352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13" descr="noise2.jpg"/>
          <p:cNvPicPr>
            <a:picLocks noChangeAspect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203944" y="3453607"/>
            <a:ext cx="2628900" cy="2628900"/>
          </a:xfrm>
          <a:prstGeom prst="rect">
            <a:avLst/>
          </a:prstGeom>
          <a:noFill/>
          <a:ln w="38100">
            <a:solidFill>
              <a:schemeClr val="accent1"/>
            </a:solidFill>
            <a:miter lim="800000"/>
            <a:headEnd/>
            <a:tailEnd/>
          </a:ln>
        </p:spPr>
      </p:pic>
      <p:pic>
        <p:nvPicPr>
          <p:cNvPr id="15" name="Picture 14" descr="noise1.jpg"/>
          <p:cNvPicPr>
            <a:picLocks noChangeAspect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088432" y="3453607"/>
            <a:ext cx="2628900" cy="2628900"/>
          </a:xfrm>
          <a:prstGeom prst="rect">
            <a:avLst/>
          </a:prstGeom>
          <a:noFill/>
          <a:ln w="38100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16" name="Rectangle 15"/>
          <p:cNvSpPr/>
          <p:nvPr/>
        </p:nvSpPr>
        <p:spPr>
          <a:xfrm>
            <a:off x="903657" y="4183857"/>
            <a:ext cx="255587" cy="25558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17" name="Picture 8" descr="im6.jpg"/>
          <p:cNvPicPr>
            <a:picLocks noChangeAspect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057644" y="4321969"/>
            <a:ext cx="1935163" cy="145097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18" name="Rectangle 17"/>
          <p:cNvSpPr/>
          <p:nvPr/>
        </p:nvSpPr>
        <p:spPr>
          <a:xfrm>
            <a:off x="1049707" y="4329907"/>
            <a:ext cx="255587" cy="25558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9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2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536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</a:t>
            </a:r>
            <a:r>
              <a:rPr lang="en-US" altLang="en-US" sz="3600" dirty="0"/>
              <a:t>image </a:t>
            </a:r>
            <a:r>
              <a:rPr lang="en-US" altLang="en-US" sz="3600" dirty="0" smtClean="0"/>
              <a:t>filter </a:t>
            </a:r>
            <a:r>
              <a:rPr lang="en-US" altLang="en-US" sz="3600" smtClean="0"/>
              <a:t>in frequency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40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/>
              <a:t>Derivative filter in the y- (v-) </a:t>
            </a:r>
            <a:r>
              <a:rPr lang="en-US" altLang="zh-TW" dirty="0" smtClean="0"/>
              <a:t>direction plus </a:t>
            </a:r>
            <a:r>
              <a:rPr lang="en-US" altLang="zh-TW" dirty="0"/>
              <a:t>low-pass filter in both directions</a:t>
            </a:r>
            <a:endParaRPr lang="en-US" altLang="zh-TW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299" y="2286000"/>
            <a:ext cx="6667501" cy="4142646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</a:t>
            </a:r>
            <a:r>
              <a:rPr lang="en-US" altLang="en-US" sz="3600" dirty="0"/>
              <a:t>image </a:t>
            </a:r>
            <a:r>
              <a:rPr lang="en-US" altLang="en-US" sz="3600" dirty="0" smtClean="0"/>
              <a:t>filter </a:t>
            </a:r>
            <a:r>
              <a:rPr lang="en-US" altLang="en-US" sz="3600" smtClean="0"/>
              <a:t>in frequency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41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/>
              <a:t>Derivative filtering</a:t>
            </a:r>
            <a:endParaRPr lang="en-US" altLang="zh-TW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46" y="1796434"/>
            <a:ext cx="7880350" cy="4577379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995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42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/>
              <a:t>The magnitude of the </a:t>
            </a:r>
            <a:r>
              <a:rPr lang="en-US" altLang="zh-TW" dirty="0" smtClean="0"/>
              <a:t>gradient enhances </a:t>
            </a:r>
            <a:r>
              <a:rPr lang="en-US" altLang="zh-TW" dirty="0"/>
              <a:t>edges </a:t>
            </a:r>
            <a:r>
              <a:rPr lang="en-US" altLang="zh-TW" dirty="0" smtClean="0"/>
              <a:t>in the image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288" y="2155266"/>
            <a:ext cx="6700112" cy="4281144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87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43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50288" cy="4608513"/>
          </a:xfrm>
        </p:spPr>
        <p:txBody>
          <a:bodyPr/>
          <a:lstStyle/>
          <a:p>
            <a:r>
              <a:rPr lang="en-US" altLang="zh-TW" dirty="0" smtClean="0"/>
              <a:t>Derivative </a:t>
            </a:r>
            <a:r>
              <a:rPr lang="en-US" altLang="zh-TW" dirty="0"/>
              <a:t>filtering and edge enhancement</a:t>
            </a:r>
            <a:endParaRPr lang="en-US" altLang="zh-TW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706" y="1605408"/>
            <a:ext cx="6477000" cy="4795392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90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</a:t>
            </a:r>
            <a:r>
              <a:rPr lang="en-US" altLang="en-US" sz="3600" dirty="0"/>
              <a:t>image </a:t>
            </a:r>
            <a:r>
              <a:rPr lang="en-US" altLang="en-US" sz="3600" dirty="0" smtClean="0"/>
              <a:t>filter in spatial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44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 smtClean="0"/>
              <a:t>Non-linear filter: Median filter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Arial" charset="0"/>
              </a:rPr>
              <a:t>No new pixel values introduced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Arial" charset="0"/>
              </a:rPr>
              <a:t>Removes spikes: good for impulse, salt &amp; pepper </a:t>
            </a:r>
          </a:p>
        </p:txBody>
      </p: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/>
          <a:srcRect l="37692" t="44589" r="17421" b="25266"/>
          <a:stretch>
            <a:fillRect/>
          </a:stretch>
        </p:blipFill>
        <p:spPr bwMode="auto">
          <a:xfrm>
            <a:off x="1847304" y="3096501"/>
            <a:ext cx="5210086" cy="3277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5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45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 smtClean="0"/>
              <a:t>Non-linear filter: Median filter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 t="8824"/>
          <a:stretch>
            <a:fillRect/>
          </a:stretch>
        </p:blipFill>
        <p:spPr bwMode="auto">
          <a:xfrm>
            <a:off x="1739853" y="1994415"/>
            <a:ext cx="5751559" cy="4075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1261405" y="2665412"/>
            <a:ext cx="1447800" cy="915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Salt and pepper noise</a:t>
            </a:r>
          </a:p>
        </p:txBody>
      </p:sp>
      <p:sp>
        <p:nvSpPr>
          <p:cNvPr id="15" name="Text Box 9"/>
          <p:cNvSpPr txBox="1">
            <a:spLocks noChangeArrowheads="1"/>
          </p:cNvSpPr>
          <p:nvPr/>
        </p:nvSpPr>
        <p:spPr bwMode="auto">
          <a:xfrm>
            <a:off x="7499350" y="3048000"/>
            <a:ext cx="14478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Median filtered</a:t>
            </a:r>
          </a:p>
        </p:txBody>
      </p:sp>
      <p:sp>
        <p:nvSpPr>
          <p:cNvPr id="16" name="TextBox 9"/>
          <p:cNvSpPr txBox="1">
            <a:spLocks noChangeArrowheads="1"/>
          </p:cNvSpPr>
          <p:nvPr/>
        </p:nvSpPr>
        <p:spPr bwMode="auto">
          <a:xfrm>
            <a:off x="3101114" y="6030516"/>
            <a:ext cx="343217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Plots of a row of the image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23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1123499"/>
            <a:ext cx="9126538" cy="776288"/>
          </a:xfrm>
        </p:spPr>
        <p:txBody>
          <a:bodyPr/>
          <a:lstStyle/>
          <a:p>
            <a:pPr eaLnBrk="1" hangingPunct="1"/>
            <a:r>
              <a:rPr lang="en-US" sz="3600" smtClean="0"/>
              <a:t>CHAPTER </a:t>
            </a:r>
            <a:r>
              <a:rPr lang="en-US" sz="3600" dirty="0"/>
              <a:t>4: DIGITAL </a:t>
            </a:r>
            <a:r>
              <a:rPr lang="en-US" sz="3600"/>
              <a:t>IMAGE </a:t>
            </a:r>
            <a:r>
              <a:rPr lang="en-US" sz="3600" smtClean="0"/>
              <a:t/>
            </a:r>
            <a:br>
              <a:rPr lang="en-US" sz="3600" smtClean="0"/>
            </a:br>
            <a:r>
              <a:rPr lang="en-US" sz="3600" smtClean="0"/>
              <a:t>FILTER</a:t>
            </a:r>
            <a:r>
              <a:rPr lang="en-US" sz="3600" dirty="0"/>
              <a:t/>
            </a:r>
            <a:br>
              <a:rPr lang="en-US" sz="3600" dirty="0"/>
            </a:br>
            <a:endParaRPr lang="en-US" altLang="en-US" sz="3400" dirty="0" smtClean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2800" dirty="0" smtClean="0"/>
              <a:t>1.1 DIGITAL FILTER IN SPATIAL DOMAIN</a:t>
            </a:r>
          </a:p>
          <a:p>
            <a:pPr marL="0" indent="0">
              <a:buNone/>
            </a:pPr>
            <a:r>
              <a:rPr lang="en-US" altLang="en-US" sz="2800" dirty="0">
                <a:solidFill>
                  <a:srgbClr val="FF0000"/>
                </a:solidFill>
              </a:rPr>
              <a:t>1</a:t>
            </a:r>
            <a:r>
              <a:rPr lang="en-US" altLang="en-US" sz="2800" dirty="0" smtClean="0">
                <a:solidFill>
                  <a:srgbClr val="FF0000"/>
                </a:solidFill>
              </a:rPr>
              <a:t>.2 DIGITAL FILTER IN FREQUENCE DOMAIN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225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 "/>
                <a:ea typeface="MS PGothic" panose="020B0600070205080204" pitchFamily="34" charset="-128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EAFFC60-1499-4CB9-B87F-15DBB26482CF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46</a:t>
            </a:fld>
            <a:endParaRPr lang="en-US" alt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29241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</a:t>
            </a:r>
            <a:r>
              <a:rPr lang="en-US" altLang="en-US" sz="3600" dirty="0"/>
              <a:t>image </a:t>
            </a:r>
            <a:r>
              <a:rPr lang="en-US" altLang="en-US" sz="3600" dirty="0" smtClean="0"/>
              <a:t>filter </a:t>
            </a:r>
            <a:r>
              <a:rPr lang="en-US" altLang="en-US" sz="3600" smtClean="0"/>
              <a:t>in frequency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47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Low-pass filtering </a:t>
            </a:r>
            <a:r>
              <a:rPr lang="en-US" altLang="zh-TW" dirty="0" smtClean="0"/>
              <a:t>in Fourier domain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600200" y="1687126"/>
            <a:ext cx="6019800" cy="4637474"/>
            <a:chOff x="34834" y="1600200"/>
            <a:chExt cx="4918166" cy="463747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19400" y="1600200"/>
              <a:ext cx="2133600" cy="214883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t="1" b="2138"/>
            <a:stretch/>
          </p:blipFill>
          <p:spPr>
            <a:xfrm>
              <a:off x="34834" y="2749913"/>
              <a:ext cx="4800600" cy="3487761"/>
            </a:xfrm>
            <a:prstGeom prst="rect">
              <a:avLst/>
            </a:prstGeom>
          </p:spPr>
        </p:pic>
      </p:grpSp>
      <p:sp>
        <p:nvSpPr>
          <p:cNvPr id="8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95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</a:t>
            </a:r>
            <a:r>
              <a:rPr lang="en-US" altLang="en-US" sz="3600" dirty="0"/>
              <a:t>image </a:t>
            </a:r>
            <a:r>
              <a:rPr lang="en-US" altLang="en-US" sz="3600" dirty="0" smtClean="0"/>
              <a:t>filter </a:t>
            </a:r>
            <a:r>
              <a:rPr lang="en-US" altLang="en-US" sz="3600" smtClean="0"/>
              <a:t>in frequency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48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Gaussian low-pass filters (</a:t>
            </a:r>
            <a:r>
              <a:rPr lang="en-US" altLang="zh-TW" dirty="0" smtClean="0"/>
              <a:t>GLPF)designed in the Fourier Domain</a:t>
            </a:r>
          </a:p>
          <a:p>
            <a:pPr lvl="1"/>
            <a:r>
              <a:rPr lang="en-US" altLang="zh-TW" dirty="0" smtClean="0"/>
              <a:t>Spatial filter they </a:t>
            </a:r>
            <a:r>
              <a:rPr lang="en-US" altLang="zh-TW" dirty="0"/>
              <a:t>approximates Gauss functions.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Gaussian </a:t>
            </a:r>
            <a:r>
              <a:rPr lang="en-US" altLang="zh-TW" dirty="0"/>
              <a:t>low-pass </a:t>
            </a:r>
            <a:r>
              <a:rPr lang="en-US" altLang="zh-TW" dirty="0" smtClean="0"/>
              <a:t>filters can </a:t>
            </a:r>
            <a:r>
              <a:rPr lang="en-US" altLang="zh-TW" dirty="0"/>
              <a:t>also be designed directly in the Fourier </a:t>
            </a:r>
            <a:r>
              <a:rPr lang="en-US" altLang="zh-TW" dirty="0" smtClean="0"/>
              <a:t>domain.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488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</a:t>
            </a:r>
            <a:r>
              <a:rPr lang="en-US" altLang="en-US" sz="3600" dirty="0"/>
              <a:t>image </a:t>
            </a:r>
            <a:r>
              <a:rPr lang="en-US" altLang="en-US" sz="3600" dirty="0" smtClean="0"/>
              <a:t>filter </a:t>
            </a:r>
            <a:r>
              <a:rPr lang="en-US" altLang="en-US" sz="3600" smtClean="0"/>
              <a:t>in frequency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49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Gaussian low-pass filters (</a:t>
            </a:r>
            <a:r>
              <a:rPr lang="en-US" altLang="zh-TW" dirty="0" smtClean="0"/>
              <a:t>GLPF)designed in the Fourier Domain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44" y="2160587"/>
            <a:ext cx="8229600" cy="4200526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152899" y="457200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48545" y="4818856"/>
            <a:ext cx="1325948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867400" y="5626895"/>
            <a:ext cx="1524000" cy="72151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5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Some important noise </a:t>
            </a:r>
            <a:r>
              <a:rPr lang="en-US" altLang="zh-TW" dirty="0" smtClean="0"/>
              <a:t>model and their use in practice</a:t>
            </a:r>
          </a:p>
          <a:p>
            <a:pPr lvl="1"/>
            <a:r>
              <a:rPr lang="en-US" b="1" dirty="0"/>
              <a:t>Gaussian noise</a:t>
            </a:r>
            <a:r>
              <a:rPr lang="en-US" dirty="0"/>
              <a:t>: Easy to use mathematically. Therefore often used in </a:t>
            </a:r>
            <a:r>
              <a:rPr lang="en-US" dirty="0" smtClean="0"/>
              <a:t>practice even </a:t>
            </a:r>
            <a:r>
              <a:rPr lang="en-US" dirty="0"/>
              <a:t>if the model is not perfect. </a:t>
            </a:r>
            <a:r>
              <a:rPr lang="en-US" dirty="0" smtClean="0"/>
              <a:t> </a:t>
            </a:r>
            <a:r>
              <a:rPr lang="en-US" dirty="0"/>
              <a:t>Electronic circuit noise and sensor noise due to </a:t>
            </a:r>
            <a:r>
              <a:rPr lang="en-US" dirty="0" smtClean="0"/>
              <a:t>poor </a:t>
            </a:r>
            <a:r>
              <a:rPr lang="en-US" dirty="0"/>
              <a:t>illumination </a:t>
            </a:r>
            <a:r>
              <a:rPr lang="en-US" dirty="0" smtClean="0"/>
              <a:t>or </a:t>
            </a:r>
            <a:r>
              <a:rPr lang="en-US" dirty="0"/>
              <a:t>high temperature. </a:t>
            </a:r>
            <a:endParaRPr lang="en-US" dirty="0" smtClean="0"/>
          </a:p>
          <a:p>
            <a:pPr lvl="1"/>
            <a:r>
              <a:rPr lang="en-US" b="1" dirty="0"/>
              <a:t>Rayleigh noise</a:t>
            </a:r>
            <a:r>
              <a:rPr lang="en-US" dirty="0"/>
              <a:t>: Occurs in range imaging. Can model skewed histograms</a:t>
            </a:r>
            <a:r>
              <a:rPr lang="en-US" dirty="0" smtClean="0"/>
              <a:t>.</a:t>
            </a:r>
          </a:p>
          <a:p>
            <a:pPr lvl="1"/>
            <a:r>
              <a:rPr lang="en-US" b="1" dirty="0"/>
              <a:t>Gamma and Exponential noise</a:t>
            </a:r>
            <a:r>
              <a:rPr lang="en-US" dirty="0"/>
              <a:t>: Occurs in laser imaging. Can be used for approximating skewed histograms.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57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</a:t>
            </a:r>
            <a:r>
              <a:rPr lang="en-US" altLang="en-US" sz="3600" dirty="0"/>
              <a:t>image </a:t>
            </a:r>
            <a:r>
              <a:rPr lang="en-US" altLang="en-US" sz="3600" dirty="0" smtClean="0"/>
              <a:t>filter </a:t>
            </a:r>
            <a:r>
              <a:rPr lang="en-US" altLang="en-US" sz="3600" smtClean="0"/>
              <a:t>in frequency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50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Smoothing </a:t>
            </a:r>
            <a:r>
              <a:rPr lang="en-US" altLang="zh-TW" dirty="0" smtClean="0"/>
              <a:t>with GLPF </a:t>
            </a:r>
            <a:r>
              <a:rPr lang="en-US" altLang="zh-TW" dirty="0"/>
              <a:t>filters</a:t>
            </a:r>
            <a:endParaRPr lang="en-US" altLang="zh-TW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848" y="2111103"/>
            <a:ext cx="3074187" cy="4443776"/>
          </a:xfrm>
          <a:prstGeom prst="rect">
            <a:avLst/>
          </a:prstGeom>
        </p:spPr>
      </p:pic>
      <p:sp>
        <p:nvSpPr>
          <p:cNvPr id="10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635" y="1752600"/>
            <a:ext cx="3574275" cy="462121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1648097" y="5906589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98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</a:t>
            </a:r>
            <a:r>
              <a:rPr lang="en-US" altLang="en-US" sz="3600" dirty="0"/>
              <a:t>image </a:t>
            </a:r>
            <a:r>
              <a:rPr lang="en-US" altLang="en-US" sz="3600" dirty="0" smtClean="0"/>
              <a:t>filter </a:t>
            </a:r>
            <a:r>
              <a:rPr lang="en-US" altLang="en-US" sz="3600" smtClean="0"/>
              <a:t>in frequency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51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Ideal low-pass filters (</a:t>
            </a:r>
            <a:r>
              <a:rPr lang="en-US" altLang="zh-TW" dirty="0" smtClean="0"/>
              <a:t>ILPF)designed in the Fourier Domain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222791"/>
            <a:ext cx="7812088" cy="4178009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685800" y="4459287"/>
            <a:ext cx="1524000" cy="5699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747216" y="5329237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763590" y="5899150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23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381000"/>
            <a:ext cx="7640637" cy="990600"/>
          </a:xfrm>
        </p:spPr>
        <p:txBody>
          <a:bodyPr/>
          <a:lstStyle/>
          <a:p>
            <a:r>
              <a:rPr lang="en-US" altLang="en-US" sz="3600" dirty="0" smtClean="0"/>
              <a:t>Digital </a:t>
            </a:r>
            <a:r>
              <a:rPr lang="en-US" altLang="en-US" sz="3600" dirty="0"/>
              <a:t>image </a:t>
            </a:r>
            <a:r>
              <a:rPr lang="en-US" altLang="en-US" sz="3600" dirty="0" smtClean="0"/>
              <a:t>filter </a:t>
            </a:r>
            <a:r>
              <a:rPr lang="en-US" altLang="en-US" sz="3600" smtClean="0"/>
              <a:t>in frequency domain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52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Smoothing </a:t>
            </a:r>
            <a:r>
              <a:rPr lang="en-US" altLang="zh-TW" dirty="0" smtClean="0"/>
              <a:t>with ILPF </a:t>
            </a:r>
            <a:r>
              <a:rPr lang="en-US" altLang="zh-TW" dirty="0"/>
              <a:t>filters</a:t>
            </a:r>
            <a:endParaRPr lang="en-US" altLang="zh-TW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648705"/>
            <a:ext cx="3944937" cy="47124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2624" y="2700110"/>
            <a:ext cx="3153015" cy="3688943"/>
          </a:xfrm>
          <a:prstGeom prst="rect">
            <a:avLst/>
          </a:prstGeom>
        </p:spPr>
      </p:pic>
      <p:sp>
        <p:nvSpPr>
          <p:cNvPr id="8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1116874" y="5861957"/>
            <a:ext cx="1524000" cy="493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99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281214"/>
            <a:ext cx="7640637" cy="990600"/>
          </a:xfrm>
        </p:spPr>
        <p:txBody>
          <a:bodyPr/>
          <a:lstStyle/>
          <a:p>
            <a:r>
              <a:rPr lang="en-US" altLang="en-US" sz="3600"/>
              <a:t>SAMPLING AND QUANTIZION 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53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Examples of </a:t>
            </a:r>
            <a:r>
              <a:rPr lang="en-US" altLang="zh-TW" dirty="0" smtClean="0"/>
              <a:t>images without and with  </a:t>
            </a:r>
            <a:r>
              <a:rPr lang="en-US" altLang="zh-TW" dirty="0"/>
              <a:t>aliasing</a:t>
            </a:r>
            <a:endParaRPr lang="en-US" altLang="zh-TW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2244250"/>
            <a:ext cx="6477000" cy="4090737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52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0706" y="281214"/>
            <a:ext cx="7640637" cy="990600"/>
          </a:xfrm>
        </p:spPr>
        <p:txBody>
          <a:bodyPr/>
          <a:lstStyle/>
          <a:p>
            <a:r>
              <a:rPr lang="en-US" altLang="en-US" sz="3600"/>
              <a:t>SAMPLING AND QUANTIZION </a:t>
            </a:r>
            <a:endParaRPr lang="en-US" alt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54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04800" y="1182687"/>
            <a:ext cx="8650288" cy="4608513"/>
          </a:xfrm>
        </p:spPr>
        <p:txBody>
          <a:bodyPr/>
          <a:lstStyle/>
          <a:p>
            <a:r>
              <a:rPr lang="en-US" altLang="zh-TW" dirty="0"/>
              <a:t>The Fourier transforms of </a:t>
            </a:r>
            <a:r>
              <a:rPr lang="en-US" altLang="zh-TW" dirty="0" smtClean="0"/>
              <a:t>the images in the </a:t>
            </a:r>
            <a:r>
              <a:rPr lang="en-US" altLang="zh-TW" dirty="0"/>
              <a:t>previous slide</a:t>
            </a:r>
            <a:endParaRPr lang="en-US" altLang="zh-TW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635" r="44865"/>
          <a:stretch/>
        </p:blipFill>
        <p:spPr>
          <a:xfrm>
            <a:off x="3429681" y="2211976"/>
            <a:ext cx="3558494" cy="4164014"/>
          </a:xfrm>
          <a:prstGeom prst="rect">
            <a:avLst/>
          </a:prstGeom>
        </p:spPr>
      </p:pic>
      <p:sp>
        <p:nvSpPr>
          <p:cNvPr id="7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70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3363" y="582778"/>
            <a:ext cx="7640637" cy="533400"/>
          </a:xfrm>
        </p:spPr>
        <p:txBody>
          <a:bodyPr/>
          <a:lstStyle/>
          <a:p>
            <a:r>
              <a:rPr lang="en-US" sz="3600" dirty="0" smtClean="0"/>
              <a:t>SUMMARY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I</a:t>
            </a:r>
            <a:r>
              <a:rPr lang="vi-VN" altLang="en-US" dirty="0" smtClean="0"/>
              <a:t>n this chapter we have learn: </a:t>
            </a:r>
          </a:p>
          <a:p>
            <a:pPr lvl="1"/>
            <a:r>
              <a:rPr lang="en-US" altLang="en-US" dirty="0" smtClean="0"/>
              <a:t>DFT </a:t>
            </a:r>
            <a:r>
              <a:rPr lang="en-US" altLang="en-US" dirty="0"/>
              <a:t>and the relation to continuous Fourier transform</a:t>
            </a:r>
          </a:p>
          <a:p>
            <a:pPr lvl="1"/>
            <a:r>
              <a:rPr lang="en-US" altLang="en-US" dirty="0" smtClean="0"/>
              <a:t>2D </a:t>
            </a:r>
            <a:r>
              <a:rPr lang="en-US" altLang="en-US" dirty="0"/>
              <a:t>convolution, circular convolution</a:t>
            </a:r>
          </a:p>
          <a:p>
            <a:pPr lvl="1"/>
            <a:r>
              <a:rPr lang="en-US" altLang="en-US" dirty="0" smtClean="0"/>
              <a:t>2D </a:t>
            </a:r>
            <a:r>
              <a:rPr lang="en-US" altLang="en-US" dirty="0"/>
              <a:t>filters: low-pass, high-pass, derivative (</a:t>
            </a:r>
            <a:r>
              <a:rPr lang="en-US" altLang="en-US" dirty="0" err="1"/>
              <a:t>sobel</a:t>
            </a:r>
            <a:r>
              <a:rPr lang="en-US" altLang="en-US" dirty="0"/>
              <a:t>)</a:t>
            </a:r>
          </a:p>
          <a:p>
            <a:pPr lvl="1"/>
            <a:r>
              <a:rPr lang="vi-VN" altLang="en-US"/>
              <a:t>T</a:t>
            </a:r>
            <a:r>
              <a:rPr lang="vi-VN" altLang="en-US" smtClean="0"/>
              <a:t>he </a:t>
            </a:r>
            <a:r>
              <a:rPr lang="en-US" altLang="en-US" dirty="0"/>
              <a:t>magnitude of the gradient and edge enhancement</a:t>
            </a:r>
            <a:r>
              <a:rPr lang="en-US" altLang="en-US" dirty="0" smtClean="0"/>
              <a:t>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37515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11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384" y="457200"/>
            <a:ext cx="7640637" cy="533400"/>
          </a:xfrm>
        </p:spPr>
        <p:txBody>
          <a:bodyPr/>
          <a:lstStyle/>
          <a:p>
            <a:r>
              <a:rPr lang="en-US" sz="3600" dirty="0" smtClean="0"/>
              <a:t>HOMEWORK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ea typeface="华文新魏" pitchFamily="2" charset="-122"/>
              </a:rPr>
              <a:t>Review the </a:t>
            </a:r>
            <a:r>
              <a:rPr lang="en-US" altLang="zh-CN" smtClean="0">
                <a:ea typeface="华文新魏" pitchFamily="2" charset="-122"/>
              </a:rPr>
              <a:t>chapter 4 </a:t>
            </a:r>
            <a:endParaRPr lang="en-US" altLang="zh-CN" dirty="0" smtClean="0">
              <a:ea typeface="华文新魏" pitchFamily="2" charset="-122"/>
            </a:endParaRPr>
          </a:p>
          <a:p>
            <a:r>
              <a:rPr lang="en-US" altLang="zh-CN" dirty="0" smtClean="0">
                <a:ea typeface="华文新魏" pitchFamily="2" charset="-122"/>
              </a:rPr>
              <a:t>Read chapter 5 (pp. </a:t>
            </a:r>
            <a:r>
              <a:rPr lang="en-US" dirty="0"/>
              <a:t>166-187 </a:t>
            </a:r>
            <a:r>
              <a:rPr lang="en-US" altLang="zh-CN" dirty="0" smtClean="0">
                <a:ea typeface="华文新魏" pitchFamily="2" charset="-122"/>
              </a:rPr>
              <a:t>)</a:t>
            </a:r>
          </a:p>
          <a:p>
            <a:r>
              <a:rPr lang="en-US" altLang="zh-CN" dirty="0" smtClean="0">
                <a:ea typeface="华文新魏" pitchFamily="2" charset="-122"/>
              </a:rPr>
              <a:t>Solve the exercise: 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4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.1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4.2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4.3, 4.5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4.8, 4.11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4.14, 4.15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4.20</a:t>
            </a:r>
            <a:r>
              <a:rPr lang="en-US" altLang="zh-CN" b="1" dirty="0">
                <a:solidFill>
                  <a:srgbClr val="3366FF"/>
                </a:solidFill>
                <a:ea typeface="华文新魏" pitchFamily="2" charset="-122"/>
              </a:rPr>
              <a:t>, </a:t>
            </a:r>
            <a:r>
              <a:rPr lang="en-US" altLang="zh-CN" b="1" dirty="0" smtClean="0">
                <a:solidFill>
                  <a:srgbClr val="3366FF"/>
                </a:solidFill>
                <a:ea typeface="华文新魏" pitchFamily="2" charset="-122"/>
              </a:rPr>
              <a:t>4.22. </a:t>
            </a:r>
            <a:endParaRPr lang="en-US" altLang="zh-CN" b="1" dirty="0">
              <a:solidFill>
                <a:srgbClr val="3366FF"/>
              </a:solidFill>
              <a:ea typeface="华文新魏" pitchFamily="2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56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9687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Some important noise </a:t>
            </a:r>
            <a:r>
              <a:rPr lang="en-US" altLang="zh-TW" dirty="0" smtClean="0"/>
              <a:t>model and their use in practice (</a:t>
            </a:r>
            <a:r>
              <a:rPr lang="en-US" altLang="zh-TW" dirty="0" err="1" smtClean="0"/>
              <a:t>cont</a:t>
            </a:r>
            <a:r>
              <a:rPr lang="en-US" altLang="zh-TW" dirty="0" smtClean="0"/>
              <a:t>)</a:t>
            </a:r>
          </a:p>
          <a:p>
            <a:pPr lvl="1"/>
            <a:r>
              <a:rPr lang="en-US" b="1" dirty="0"/>
              <a:t>Uniform noise</a:t>
            </a:r>
            <a:r>
              <a:rPr lang="en-US" dirty="0"/>
              <a:t>: Not so practical, but can be useful in random number generation in simulations.</a:t>
            </a:r>
          </a:p>
          <a:p>
            <a:pPr lvl="1"/>
            <a:r>
              <a:rPr lang="en-US" b="1" dirty="0" smtClean="0"/>
              <a:t>Salt-and-pepper </a:t>
            </a:r>
            <a:r>
              <a:rPr lang="en-US" b="1" dirty="0"/>
              <a:t>(impulse) noise</a:t>
            </a:r>
            <a:r>
              <a:rPr lang="en-US" dirty="0"/>
              <a:t>: Quick transients due to as faulty switching during imaging</a:t>
            </a:r>
          </a:p>
          <a:p>
            <a:pPr lvl="1"/>
            <a:r>
              <a:rPr lang="en-US" b="1" dirty="0"/>
              <a:t>Periodic noise</a:t>
            </a:r>
            <a:r>
              <a:rPr lang="en-US" dirty="0"/>
              <a:t>: Electrical or electromechanical interference during </a:t>
            </a:r>
            <a:r>
              <a:rPr lang="en-US" dirty="0" smtClean="0"/>
              <a:t>image acquisition,  </a:t>
            </a:r>
            <a:r>
              <a:rPr lang="en-US" dirty="0"/>
              <a:t>Newspaper printing</a:t>
            </a:r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67000" y="6373813"/>
            <a:ext cx="4267200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5: DIGITAL IMAGE ENHANCEMENT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63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Some important noise </a:t>
            </a:r>
            <a:r>
              <a:rPr lang="en-US" altLang="zh-TW" dirty="0" smtClean="0"/>
              <a:t>model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8089" b="11312"/>
          <a:stretch/>
        </p:blipFill>
        <p:spPr>
          <a:xfrm>
            <a:off x="76200" y="1780151"/>
            <a:ext cx="8909368" cy="4657162"/>
          </a:xfrm>
          <a:prstGeom prst="rect">
            <a:avLst/>
          </a:prstGeom>
        </p:spPr>
      </p:pic>
      <p:sp>
        <p:nvSpPr>
          <p:cNvPr id="8" name="Date Placeholder 4"/>
          <p:cNvSpPr>
            <a:spLocks noGrp="1"/>
          </p:cNvSpPr>
          <p:nvPr>
            <p:ph type="dt" sz="quarter" idx="10"/>
          </p:nvPr>
        </p:nvSpPr>
        <p:spPr>
          <a:xfrm>
            <a:off x="304800" y="6373813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697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/>
              <a:t>A simple </a:t>
            </a:r>
            <a:r>
              <a:rPr lang="en-US" altLang="zh-TW" dirty="0" smtClean="0"/>
              <a:t>image with different noise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578" y="1868123"/>
            <a:ext cx="7543800" cy="4721590"/>
          </a:xfrm>
          <a:prstGeom prst="rect">
            <a:avLst/>
          </a:prstGeom>
        </p:spPr>
      </p:pic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75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373" y="381000"/>
            <a:ext cx="7640637" cy="990600"/>
          </a:xfrm>
        </p:spPr>
        <p:txBody>
          <a:bodyPr/>
          <a:lstStyle/>
          <a:p>
            <a:r>
              <a:rPr lang="en-US" altLang="en-US" sz="3600" dirty="0"/>
              <a:t>Digital image filter in spatial domain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s-IS" dirty="0" smtClean="0"/>
              <a:t>09/10/2016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ECBED0-5F80-43A9-97C6-3263A8510985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6810" cy="4608513"/>
          </a:xfrm>
        </p:spPr>
        <p:txBody>
          <a:bodyPr/>
          <a:lstStyle/>
          <a:p>
            <a:r>
              <a:rPr lang="en-US" altLang="zh-TW" dirty="0" smtClean="0"/>
              <a:t>A simple image with different noise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192621" y="1715632"/>
            <a:ext cx="304800" cy="60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550" y="1841500"/>
            <a:ext cx="7168100" cy="4557144"/>
          </a:xfrm>
          <a:prstGeom prst="rect">
            <a:avLst/>
          </a:prstGeom>
        </p:spPr>
      </p:pic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6758" y="6398644"/>
            <a:ext cx="4227441" cy="457200"/>
          </a:xfrm>
        </p:spPr>
        <p:txBody>
          <a:bodyPr/>
          <a:lstStyle/>
          <a:p>
            <a:pPr>
              <a:defRPr/>
            </a:pPr>
            <a:r>
              <a:rPr lang="is-IS" dirty="0" smtClean="0">
                <a:latin typeface="Arial" panose="020B0604020202020204" pitchFamily="34" charset="0"/>
              </a:rPr>
              <a:t>402084</a:t>
            </a:r>
            <a:r>
              <a:rPr lang="en-US" dirty="0" smtClean="0">
                <a:latin typeface="Arial" panose="020B0604020202020204" pitchFamily="34" charset="0"/>
              </a:rPr>
              <a:t>-Chapter 4: Digital image filtering</a:t>
            </a:r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79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تصميم افتراضي">
  <a:themeElements>
    <a:clrScheme name="تصميم افتراضي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تصميم افتراضي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3399FF"/>
            </a:gs>
            <a:gs pos="100000">
              <a:srgbClr val="3399FF">
                <a:gamma/>
                <a:shade val="46275"/>
                <a:invGamma/>
              </a:srgbClr>
            </a:gs>
          </a:gsLst>
          <a:lin ang="0" scaled="1"/>
        </a:gra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r" defTabSz="914400" rtl="1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ar-SA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3399FF"/>
            </a:gs>
            <a:gs pos="100000">
              <a:srgbClr val="3399FF">
                <a:gamma/>
                <a:shade val="46275"/>
                <a:invGamma/>
              </a:srgbClr>
            </a:gs>
          </a:gsLst>
          <a:lin ang="0" scaled="1"/>
        </a:gra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r" defTabSz="914400" rtl="1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ar-SA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cs typeface="Arial" pitchFamily="34" charset="0"/>
          </a:defRPr>
        </a:defPPr>
      </a:lstStyle>
    </a:lnDef>
  </a:objectDefaults>
  <a:extraClrSchemeLst>
    <a:extraClrScheme>
      <a:clrScheme name="تصميم افتراضي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تصميم افتراضي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تصميم افتراضي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تصميم افتراضي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تصميم افتراضي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تصميم افتراضي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تصميم افتراضي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28692</TotalTime>
  <Words>1626</Words>
  <Application>Microsoft Office PowerPoint</Application>
  <PresentationFormat>On-screen Show (4:3)</PresentationFormat>
  <Paragraphs>320</Paragraphs>
  <Slides>56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56</vt:i4>
      </vt:variant>
    </vt:vector>
  </HeadingPairs>
  <TitlesOfParts>
    <vt:vector size="66" baseType="lpstr">
      <vt:lpstr>ＭＳ Ｐゴシック</vt:lpstr>
      <vt:lpstr>ＭＳ Ｐゴシック</vt:lpstr>
      <vt:lpstr>Arial</vt:lpstr>
      <vt:lpstr>Arial </vt:lpstr>
      <vt:lpstr>Microsoft Sans Serif</vt:lpstr>
      <vt:lpstr>华文新魏</vt:lpstr>
      <vt:lpstr>Tahoma</vt:lpstr>
      <vt:lpstr>Wingdings</vt:lpstr>
      <vt:lpstr>Blends</vt:lpstr>
      <vt:lpstr>1_تصميم افتراضي</vt:lpstr>
      <vt:lpstr>PowerPoint Presentation</vt:lpstr>
      <vt:lpstr>OBJECTIVES</vt:lpstr>
      <vt:lpstr>CHAPTER 4: DIGITAL IMAGE  FILTER 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Digital image filter in frequency domain</vt:lpstr>
      <vt:lpstr>Digital image filter in frequency domain</vt:lpstr>
      <vt:lpstr>Digital image filter in spatial domain</vt:lpstr>
      <vt:lpstr>Digital image filter in spatial domain</vt:lpstr>
      <vt:lpstr>Digital image filter in spatial domain</vt:lpstr>
      <vt:lpstr>Digital image filter in spatial domain</vt:lpstr>
      <vt:lpstr>CHAPTER 4: DIGITAL IMAGE  FILTER </vt:lpstr>
      <vt:lpstr>Digital image filter in frequency domain</vt:lpstr>
      <vt:lpstr>Digital image filter in frequency domain</vt:lpstr>
      <vt:lpstr>Digital image filter in frequency domain</vt:lpstr>
      <vt:lpstr>Digital image filter in frequency domain</vt:lpstr>
      <vt:lpstr>Digital image filter in frequency domain</vt:lpstr>
      <vt:lpstr>Digital image filter in frequency domain</vt:lpstr>
      <vt:lpstr>SAMPLING AND QUANTIZION </vt:lpstr>
      <vt:lpstr>SAMPLING AND QUANTIZION </vt:lpstr>
      <vt:lpstr>SUMMARY</vt:lpstr>
      <vt:lpstr>HOMEWORK</vt:lpstr>
    </vt:vector>
  </TitlesOfParts>
  <Company>NUS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Solving problems by searching</dc:title>
  <dc:creator>Min-Yen Kan</dc:creator>
  <cp:lastModifiedBy>lava1368</cp:lastModifiedBy>
  <cp:revision>838</cp:revision>
  <cp:lastPrinted>2015-10-30T07:26:18Z</cp:lastPrinted>
  <dcterms:created xsi:type="dcterms:W3CDTF">2010-10-05T21:36:22Z</dcterms:created>
  <dcterms:modified xsi:type="dcterms:W3CDTF">2016-11-21T09:04:06Z</dcterms:modified>
</cp:coreProperties>
</file>